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5" r:id="rId4"/>
    <p:sldMasterId id="2147483659" r:id="rId5"/>
  </p:sldMasterIdLst>
  <p:notesMasterIdLst>
    <p:notesMasterId r:id="rId7"/>
  </p:notesMasterIdLst>
  <p:handoutMasterIdLst>
    <p:handoutMasterId r:id="rId35"/>
  </p:handoutMasterIdLst>
  <p:sldIdLst>
    <p:sldId id="484" r:id="rId6"/>
    <p:sldId id="485" r:id="rId8"/>
    <p:sldId id="495" r:id="rId9"/>
    <p:sldId id="521" r:id="rId10"/>
    <p:sldId id="503" r:id="rId11"/>
    <p:sldId id="496" r:id="rId12"/>
    <p:sldId id="524" r:id="rId13"/>
    <p:sldId id="512" r:id="rId14"/>
    <p:sldId id="505" r:id="rId15"/>
    <p:sldId id="522" r:id="rId16"/>
    <p:sldId id="497" r:id="rId17"/>
    <p:sldId id="509" r:id="rId18"/>
    <p:sldId id="525" r:id="rId19"/>
    <p:sldId id="526" r:id="rId20"/>
    <p:sldId id="527" r:id="rId21"/>
    <p:sldId id="529" r:id="rId22"/>
    <p:sldId id="510" r:id="rId23"/>
    <p:sldId id="498" r:id="rId24"/>
    <p:sldId id="516" r:id="rId25"/>
    <p:sldId id="517" r:id="rId26"/>
    <p:sldId id="531" r:id="rId27"/>
    <p:sldId id="532" r:id="rId28"/>
    <p:sldId id="536" r:id="rId29"/>
    <p:sldId id="537" r:id="rId30"/>
    <p:sldId id="499" r:id="rId31"/>
    <p:sldId id="519" r:id="rId32"/>
    <p:sldId id="520" r:id="rId33"/>
    <p:sldId id="257" r:id="rId34"/>
  </p:sldIdLst>
  <p:sldSz cx="12192000" cy="6858000"/>
  <p:notesSz cx="6858000" cy="9144000"/>
  <p:custShowLst>
    <p:custShow name="自定义放映 1" id="0">
      <p:sldLst/>
    </p:custShow>
    <p:custShow name="自定义放映 2" id="1">
      <p:sldLst/>
    </p:custShow>
  </p:custShow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60" userDrawn="1">
          <p15:clr>
            <a:srgbClr val="A4A3A4"/>
          </p15:clr>
        </p15:guide>
        <p15:guide id="2" pos="960" userDrawn="1">
          <p15:clr>
            <a:srgbClr val="A4A3A4"/>
          </p15:clr>
        </p15:guide>
        <p15:guide id="3"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D9A"/>
    <a:srgbClr val="D5D5D5"/>
    <a:srgbClr val="B0BCDE"/>
    <a:srgbClr val="1A4D94"/>
    <a:srgbClr val="1B5091"/>
    <a:srgbClr val="518CC2"/>
    <a:srgbClr val="FFFFFF"/>
    <a:srgbClr val="CCCCCC"/>
    <a:srgbClr val="F2F2F2"/>
    <a:srgbClr val="004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90" autoAdjust="0"/>
    <p:restoredTop sz="92172" autoAdjust="0"/>
  </p:normalViewPr>
  <p:slideViewPr>
    <p:cSldViewPr snapToGrid="0" showGuides="1">
      <p:cViewPr varScale="1">
        <p:scale>
          <a:sx n="74" d="100"/>
          <a:sy n="74" d="100"/>
        </p:scale>
        <p:origin x="186" y="30"/>
      </p:cViewPr>
      <p:guideLst>
        <p:guide pos="460"/>
        <p:guide pos="960"/>
        <p:guide orient="horz" pos="211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36" y="5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gs" Target="tags/tag6.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7AC8B9F-00CC-4EBC-BCCA-ACDDFD08BA42}" type="doc">
      <dgm:prSet loTypeId="list" loCatId="list" qsTypeId="urn:microsoft.com/office/officeart/2005/8/quickstyle/simple1#2" qsCatId="simple" csTypeId="urn:microsoft.com/office/officeart/2005/8/colors/accent1_2#1" csCatId="accent1" phldr="1"/>
      <dgm:spPr/>
      <dgm:t>
        <a:bodyPr/>
        <a:lstStyle/>
        <a:p>
          <a:endParaRPr lang="zh-CN" altLang="en-US"/>
        </a:p>
      </dgm:t>
    </dgm:pt>
    <dgm:pt modelId="{44EA15AE-05BC-4663-B67B-ACD15E6B56EC}">
      <dgm:prSet phldrT="[文本]" custT="1"/>
      <dgm:spPr/>
      <dgm:t>
        <a:bodyPr/>
        <a:lstStyle/>
        <a:p>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规则</a:t>
          </a:r>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endPar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dgm:t>
    </dgm:pt>
    <dgm:pt modelId="{5803B4E0-5757-4EA6-9D86-3336CFBC2F2E}" cxnId="{4F4A3CBA-2728-4B80-8674-4042DAF05ED2}" type="parTrans">
      <dgm:prSet/>
      <dgm:spPr/>
      <dgm:t>
        <a:bodyPr/>
        <a:lstStyle/>
        <a:p>
          <a:endParaRPr lang="zh-CN" altLang="en-US" sz="1600"/>
        </a:p>
      </dgm:t>
    </dgm:pt>
    <dgm:pt modelId="{3F0398D1-78FC-4739-82A0-3811C0A288AB}" cxnId="{4F4A3CBA-2728-4B80-8674-4042DAF05ED2}" type="sibTrans">
      <dgm:prSet/>
      <dgm:spPr/>
      <dgm:t>
        <a:bodyPr/>
        <a:lstStyle/>
        <a:p>
          <a:endParaRPr lang="zh-CN" altLang="en-US" sz="1600"/>
        </a:p>
      </dgm:t>
    </dgm:pt>
    <dgm:pt modelId="{6AD143B9-5B33-4617-A64A-39CBB92850E5}">
      <dgm:prSet phldr="0" custT="1"/>
      <dgm:spPr/>
      <dgm:t>
        <a:bodyPr vert="horz" wrap="square"/>
        <a:p>
          <a:pPr algn="l" defTabSz="711200">
            <a:lnSpc>
              <a:spcPct val="100000"/>
            </a:lnSpc>
            <a:spcBef>
              <a:spcPct val="0"/>
            </a:spcBef>
            <a:spcAft>
              <a:spcPct val="15000"/>
            </a:spcAft>
            <a:buClr>
              <a:schemeClr val="accent1"/>
            </a:buClr>
            <a:buFont typeface="Wingdings" panose="05000000000000000000" pitchFamily="2" charset="2"/>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依据构词学原理构建规则库，通过规则匹配确认新词。该方法准确率较高，但领域适用性差，耗时耗力</a:t>
          </a:r>
          <a:r>
            <a:rPr lang="zh-CN"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
          </a:r>
          <a:endPar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endParaRPr>
        </a:p>
      </dgm:t>
    </dgm:pt>
    <dgm:pt modelId="{5AF5B2BA-90D5-401E-9482-3B676EC2767D}" cxnId="{78B04AC4-172E-4438-929C-57083560E7CD}" type="parTrans">
      <dgm:prSet/>
      <dgm:spPr/>
      <dgm:t>
        <a:bodyPr/>
        <a:lstStyle/>
        <a:p>
          <a:endParaRPr lang="zh-CN" altLang="en-US" sz="1600"/>
        </a:p>
      </dgm:t>
    </dgm:pt>
    <dgm:pt modelId="{497932CB-6D4B-41DD-B5FB-D4AAD3F64178}" cxnId="{78B04AC4-172E-4438-929C-57083560E7CD}" type="sibTrans">
      <dgm:prSet/>
      <dgm:spPr/>
      <dgm:t>
        <a:bodyPr/>
        <a:lstStyle/>
        <a:p>
          <a:endParaRPr lang="zh-CN" altLang="en-US" sz="1600"/>
        </a:p>
      </dgm:t>
    </dgm:pt>
    <dgm:pt modelId="{43194781-5129-4564-A31A-E522233BA700}">
      <dgm:prSet phldrT="[文本]" custT="1"/>
      <dgm:spPr/>
      <dgm:t>
        <a:bodyPr/>
        <a:lstStyle/>
        <a:p>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统计</a:t>
          </a:r>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p>
      </dgm:t>
    </dgm:pt>
    <dgm:pt modelId="{90964C95-9C24-4170-92E4-043C322FC80D}" cxnId="{755B7057-BDF9-450D-AAB5-6D8F6AEAB0CD}" type="parTrans">
      <dgm:prSet/>
      <dgm:spPr/>
      <dgm:t>
        <a:bodyPr/>
        <a:lstStyle/>
        <a:p>
          <a:endParaRPr lang="zh-CN" altLang="en-US" sz="1600"/>
        </a:p>
      </dgm:t>
    </dgm:pt>
    <dgm:pt modelId="{ADE91370-37D2-4991-8F18-D4C3D5D54A16}" cxnId="{755B7057-BDF9-450D-AAB5-6D8F6AEAB0CD}" type="sibTrans">
      <dgm:prSet/>
      <dgm:spPr/>
      <dgm:t>
        <a:bodyPr/>
        <a:lstStyle/>
        <a:p>
          <a:endParaRPr lang="zh-CN" altLang="en-US" sz="1600"/>
        </a:p>
      </dgm:t>
    </dgm:pt>
    <dgm:pt modelId="{AE426C44-B669-49DD-A7E5-319613917C73}">
      <dgm:prSet phldr="0" custT="1"/>
      <dgm:spPr/>
      <dgm:t>
        <a:bodyPr vert="horz" wrap="square"/>
        <a:p>
          <a:pPr>
            <a:lnSpc>
              <a:spcPct val="100000"/>
            </a:lnSpc>
            <a:spcBef>
              <a:spcPct val="0"/>
            </a:spcBef>
            <a:spcAft>
              <a:spcPct val="15000"/>
            </a:spcAft>
            <a:buClr>
              <a:schemeClr val="accent1"/>
            </a:buClr>
            <a:buFont typeface="Wingdings" panose="05000000000000000000" pitchFamily="2" charset="2"/>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普适性较强，不受领域内容限制，方便扩展移植，但该方法不能发现语言学信息，存在数据稀疏、准确性低等问题。</a:t>
          </a:r>
          <a:r>
            <a:rPr sz="2600"/>
            <a:t/>
          </a:r>
          <a:endParaRPr sz="2600"/>
        </a:p>
      </dgm:t>
    </dgm:pt>
    <dgm:pt modelId="{D3757854-1686-4E43-BDAE-F946A535BA94}" cxnId="{FA7276F6-F8CA-4D58-B929-369969C934C8}" type="parTrans">
      <dgm:prSet/>
      <dgm:spPr/>
      <dgm:t>
        <a:bodyPr/>
        <a:lstStyle/>
        <a:p>
          <a:endParaRPr lang="zh-CN" altLang="en-US" sz="1600"/>
        </a:p>
      </dgm:t>
    </dgm:pt>
    <dgm:pt modelId="{01813091-A8DA-42B1-8203-564E4ADA6BB5}" cxnId="{FA7276F6-F8CA-4D58-B929-369969C934C8}" type="sibTrans">
      <dgm:prSet/>
      <dgm:spPr/>
      <dgm:t>
        <a:bodyPr/>
        <a:lstStyle/>
        <a:p>
          <a:endParaRPr lang="zh-CN" altLang="en-US" sz="1600"/>
        </a:p>
      </dgm:t>
    </dgm:pt>
    <dgm:pt modelId="{0D1DA15E-23B8-42DC-B910-E6D49A47E74D}">
      <dgm:prSet phldrT="[文本]" custT="1"/>
      <dgm:spPr/>
      <dgm:t>
        <a:bodyPr/>
        <a:lstStyle/>
        <a:p>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规则与统计相结合</a:t>
          </a:r>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p>
      </dgm:t>
    </dgm:pt>
    <dgm:pt modelId="{3C1095AF-C4E8-4FF7-9CC8-C9DED1154463}" cxnId="{3E5AA1B2-3783-4723-89A2-DD7566EAC7F3}" type="parTrans">
      <dgm:prSet/>
      <dgm:spPr/>
      <dgm:t>
        <a:bodyPr/>
        <a:lstStyle/>
        <a:p>
          <a:endParaRPr lang="zh-CN" altLang="en-US" sz="1600"/>
        </a:p>
      </dgm:t>
    </dgm:pt>
    <dgm:pt modelId="{F6834BD0-A449-4806-9044-F3A934FE7496}" cxnId="{3E5AA1B2-3783-4723-89A2-DD7566EAC7F3}" type="sibTrans">
      <dgm:prSet/>
      <dgm:spPr/>
      <dgm:t>
        <a:bodyPr/>
        <a:lstStyle/>
        <a:p>
          <a:endParaRPr lang="zh-CN" altLang="en-US" sz="1600"/>
        </a:p>
      </dgm:t>
    </dgm:pt>
    <dgm:pt modelId="{FCD3605F-CCEB-4E9B-B180-35BBD3848981}">
      <dgm:prSet phldr="0" custT="1"/>
      <dgm:spPr/>
      <dgm:t>
        <a:bodyPr vert="horz" wrap="square"/>
        <a:lstStyle/>
        <a:p>
          <a:pPr>
            <a:lnSpc>
              <a:spcPct val="100000"/>
            </a:lnSpc>
            <a:spcBef>
              <a:spcPct val="0"/>
            </a:spcBef>
            <a:spcAft>
              <a:spcPct val="15000"/>
            </a:spcAft>
            <a:buClr>
              <a:schemeClr val="accent1"/>
            </a:buClr>
            <a:buFont typeface="Wingdings" panose="05000000000000000000" pitchFamily="2" charset="2"/>
            <a:buChar char="p"/>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既有基于规则的准确性，又有基于统计的快速泛化能力，目前研究多采用统计方法为主，规则知识相辅的新词发现方法。</a:t>
          </a:r>
        </a:p>
      </dgm:t>
    </dgm:pt>
    <dgm:pt modelId="{F050BE3E-6A8E-46BF-BFD3-746577C2A6D4}" cxnId="{CADF15E3-AF15-4BC5-844F-33D6E4D7444E}" type="parTrans">
      <dgm:prSet/>
      <dgm:spPr/>
      <dgm:t>
        <a:bodyPr/>
        <a:lstStyle/>
        <a:p>
          <a:endParaRPr lang="zh-CN" altLang="en-US" sz="1600"/>
        </a:p>
      </dgm:t>
    </dgm:pt>
    <dgm:pt modelId="{7CBEC087-5A55-4E8E-BDB1-664723C2A876}" cxnId="{CADF15E3-AF15-4BC5-844F-33D6E4D7444E}" type="sibTrans">
      <dgm:prSet/>
      <dgm:spPr/>
      <dgm:t>
        <a:bodyPr/>
        <a:lstStyle/>
        <a:p>
          <a:endParaRPr lang="zh-CN" altLang="en-US" sz="1600"/>
        </a:p>
      </dgm:t>
    </dgm:pt>
    <dgm:pt modelId="{E5C58CF0-6FEA-4C91-B1E2-E3F8188033B6}" type="pres">
      <dgm:prSet presAssocID="{C7AC8B9F-00CC-4EBC-BCCA-ACDDFD08BA42}" presName="linear" presStyleCnt="0">
        <dgm:presLayoutVars>
          <dgm:dir/>
          <dgm:animLvl val="lvl"/>
          <dgm:resizeHandles val="exact"/>
        </dgm:presLayoutVars>
      </dgm:prSet>
      <dgm:spPr/>
    </dgm:pt>
    <dgm:pt modelId="{F642F1CE-F6F3-4E5A-B2D7-37CABAA3FFF0}" type="pres">
      <dgm:prSet presAssocID="{44EA15AE-05BC-4663-B67B-ACD15E6B56EC}" presName="parentLin" presStyleCnt="0"/>
      <dgm:spPr/>
    </dgm:pt>
    <dgm:pt modelId="{ADE9D8B2-18F4-4154-939C-6F64A86D518C}" type="pres">
      <dgm:prSet presAssocID="{44EA15AE-05BC-4663-B67B-ACD15E6B56EC}" presName="parentLeftMargin" presStyleCnt="0"/>
      <dgm:spPr/>
    </dgm:pt>
    <dgm:pt modelId="{C06D3A33-E7FC-4390-BA48-230A3C8A2376}" type="pres">
      <dgm:prSet presAssocID="{44EA15AE-05BC-4663-B67B-ACD15E6B56EC}" presName="parentText" presStyleLbl="node1" presStyleIdx="0" presStyleCnt="3">
        <dgm:presLayoutVars>
          <dgm:chMax val="0"/>
          <dgm:bulletEnabled val="1"/>
        </dgm:presLayoutVars>
      </dgm:prSet>
      <dgm:spPr/>
    </dgm:pt>
    <dgm:pt modelId="{90234A70-AA0F-44A5-8A54-7882F26F202F}" type="pres">
      <dgm:prSet presAssocID="{44EA15AE-05BC-4663-B67B-ACD15E6B56EC}" presName="negativeSpace" presStyleCnt="0"/>
      <dgm:spPr/>
    </dgm:pt>
    <dgm:pt modelId="{B9541F27-E07C-4087-9467-04EC6F053629}" type="pres">
      <dgm:prSet presAssocID="{44EA15AE-05BC-4663-B67B-ACD15E6B56EC}" presName="childText" presStyleLbl="conFgAcc1" presStyleIdx="0" presStyleCnt="3">
        <dgm:presLayoutVars>
          <dgm:bulletEnabled val="1"/>
        </dgm:presLayoutVars>
      </dgm:prSet>
      <dgm:spPr/>
    </dgm:pt>
    <dgm:pt modelId="{2592EC94-4AAC-46EA-A8B5-D7CF375097A9}" type="pres">
      <dgm:prSet presAssocID="{3F0398D1-78FC-4739-82A0-3811C0A288AB}" presName="spaceBetweenRectangles" presStyleCnt="0"/>
      <dgm:spPr/>
    </dgm:pt>
    <dgm:pt modelId="{ED9FD8C1-5914-4BFF-957B-9421C84440AB}" type="pres">
      <dgm:prSet presAssocID="{43194781-5129-4564-A31A-E522233BA700}" presName="parentLin" presStyleCnt="0"/>
      <dgm:spPr/>
    </dgm:pt>
    <dgm:pt modelId="{24328530-38CD-4D55-91EC-88474D4B3175}" type="pres">
      <dgm:prSet presAssocID="{43194781-5129-4564-A31A-E522233BA700}" presName="parentLeftMargin" presStyleCnt="0"/>
      <dgm:spPr/>
    </dgm:pt>
    <dgm:pt modelId="{BD5E997C-42B4-421C-95AC-48F0BD986CC2}" type="pres">
      <dgm:prSet presAssocID="{43194781-5129-4564-A31A-E522233BA700}" presName="parentText" presStyleLbl="node1" presStyleIdx="1" presStyleCnt="3">
        <dgm:presLayoutVars>
          <dgm:chMax val="0"/>
          <dgm:bulletEnabled val="1"/>
        </dgm:presLayoutVars>
      </dgm:prSet>
      <dgm:spPr/>
    </dgm:pt>
    <dgm:pt modelId="{1EA36E71-608B-4938-A53F-98FDAD3CC469}" type="pres">
      <dgm:prSet presAssocID="{43194781-5129-4564-A31A-E522233BA700}" presName="negativeSpace" presStyleCnt="0"/>
      <dgm:spPr/>
    </dgm:pt>
    <dgm:pt modelId="{81B38E0D-1C64-490D-983C-C090D416C15A}" type="pres">
      <dgm:prSet presAssocID="{43194781-5129-4564-A31A-E522233BA700}" presName="childText" presStyleLbl="conFgAcc1" presStyleIdx="1" presStyleCnt="3">
        <dgm:presLayoutVars>
          <dgm:bulletEnabled val="1"/>
        </dgm:presLayoutVars>
      </dgm:prSet>
      <dgm:spPr/>
    </dgm:pt>
    <dgm:pt modelId="{80F123B9-329F-4D37-8ED7-482EAD70023A}" type="pres">
      <dgm:prSet presAssocID="{ADE91370-37D2-4991-8F18-D4C3D5D54A16}" presName="spaceBetweenRectangles" presStyleCnt="0"/>
      <dgm:spPr/>
    </dgm:pt>
    <dgm:pt modelId="{BF8A42CA-0C6B-4CB8-8299-B88667440564}" type="pres">
      <dgm:prSet presAssocID="{0D1DA15E-23B8-42DC-B910-E6D49A47E74D}" presName="parentLin" presStyleCnt="0"/>
      <dgm:spPr/>
    </dgm:pt>
    <dgm:pt modelId="{8D01045A-AAB0-43FA-B1DD-AD3AB99DC485}" type="pres">
      <dgm:prSet presAssocID="{0D1DA15E-23B8-42DC-B910-E6D49A47E74D}" presName="parentLeftMargin" presStyleCnt="0"/>
      <dgm:spPr/>
    </dgm:pt>
    <dgm:pt modelId="{CA99F363-BA3E-44A5-9262-00847651693A}" type="pres">
      <dgm:prSet presAssocID="{0D1DA15E-23B8-42DC-B910-E6D49A47E74D}" presName="parentText" presStyleLbl="node1" presStyleIdx="2" presStyleCnt="3">
        <dgm:presLayoutVars>
          <dgm:chMax val="0"/>
          <dgm:bulletEnabled val="1"/>
        </dgm:presLayoutVars>
      </dgm:prSet>
      <dgm:spPr/>
    </dgm:pt>
    <dgm:pt modelId="{2F100B94-3C49-4979-971A-AF6C4334BBCE}" type="pres">
      <dgm:prSet presAssocID="{0D1DA15E-23B8-42DC-B910-E6D49A47E74D}" presName="negativeSpace" presStyleCnt="0"/>
      <dgm:spPr/>
    </dgm:pt>
    <dgm:pt modelId="{B26DBD13-3646-415C-8333-7967F0A2FADD}" type="pres">
      <dgm:prSet presAssocID="{0D1DA15E-23B8-42DC-B910-E6D49A47E74D}" presName="childText" presStyleLbl="conFgAcc1" presStyleIdx="2" presStyleCnt="3">
        <dgm:presLayoutVars>
          <dgm:bulletEnabled val="1"/>
        </dgm:presLayoutVars>
      </dgm:prSet>
      <dgm:spPr/>
    </dgm:pt>
  </dgm:ptLst>
  <dgm:cxnLst>
    <dgm:cxn modelId="{4F4A3CBA-2728-4B80-8674-4042DAF05ED2}" srcId="{C7AC8B9F-00CC-4EBC-BCCA-ACDDFD08BA42}" destId="{44EA15AE-05BC-4663-B67B-ACD15E6B56EC}" srcOrd="0" destOrd="0" parTransId="{5803B4E0-5757-4EA6-9D86-3336CFBC2F2E}" sibTransId="{3F0398D1-78FC-4739-82A0-3811C0A288AB}"/>
    <dgm:cxn modelId="{78B04AC4-172E-4438-929C-57083560E7CD}" srcId="{44EA15AE-05BC-4663-B67B-ACD15E6B56EC}" destId="{6AD143B9-5B33-4617-A64A-39CBB92850E5}" srcOrd="0" destOrd="0" parTransId="{5AF5B2BA-90D5-401E-9482-3B676EC2767D}" sibTransId="{497932CB-6D4B-41DD-B5FB-D4AAD3F64178}"/>
    <dgm:cxn modelId="{755B7057-BDF9-450D-AAB5-6D8F6AEAB0CD}" srcId="{C7AC8B9F-00CC-4EBC-BCCA-ACDDFD08BA42}" destId="{43194781-5129-4564-A31A-E522233BA700}" srcOrd="1" destOrd="0" parTransId="{90964C95-9C24-4170-92E4-043C322FC80D}" sibTransId="{ADE91370-37D2-4991-8F18-D4C3D5D54A16}"/>
    <dgm:cxn modelId="{FA7276F6-F8CA-4D58-B929-369969C934C8}" srcId="{43194781-5129-4564-A31A-E522233BA700}" destId="{AE426C44-B669-49DD-A7E5-319613917C73}" srcOrd="0" destOrd="1" parTransId="{D3757854-1686-4E43-BDAE-F946A535BA94}" sibTransId="{01813091-A8DA-42B1-8203-564E4ADA6BB5}"/>
    <dgm:cxn modelId="{3E5AA1B2-3783-4723-89A2-DD7566EAC7F3}" srcId="{C7AC8B9F-00CC-4EBC-BCCA-ACDDFD08BA42}" destId="{0D1DA15E-23B8-42DC-B910-E6D49A47E74D}" srcOrd="2" destOrd="0" parTransId="{3C1095AF-C4E8-4FF7-9CC8-C9DED1154463}" sibTransId="{F6834BD0-A449-4806-9044-F3A934FE7496}"/>
    <dgm:cxn modelId="{CADF15E3-AF15-4BC5-844F-33D6E4D7444E}" srcId="{0D1DA15E-23B8-42DC-B910-E6D49A47E74D}" destId="{FCD3605F-CCEB-4E9B-B180-35BBD3848981}" srcOrd="0" destOrd="2" parTransId="{F050BE3E-6A8E-46BF-BFD3-746577C2A6D4}" sibTransId="{7CBEC087-5A55-4E8E-BDB1-664723C2A876}"/>
    <dgm:cxn modelId="{DC931395-7FFD-431F-BDDE-B6AF2DC929A1}" type="presOf" srcId="{C7AC8B9F-00CC-4EBC-BCCA-ACDDFD08BA42}" destId="{E5C58CF0-6FEA-4C91-B1E2-E3F8188033B6}" srcOrd="0" destOrd="0" presId="urn:microsoft.com/office/officeart/2005/8/layout/list1#1"/>
    <dgm:cxn modelId="{1DFD97F6-8ED6-46AD-B434-5B28BE06A5DD}" type="presParOf" srcId="{E5C58CF0-6FEA-4C91-B1E2-E3F8188033B6}" destId="{F642F1CE-F6F3-4E5A-B2D7-37CABAA3FFF0}" srcOrd="0" destOrd="0" presId="urn:microsoft.com/office/officeart/2005/8/layout/list1#1"/>
    <dgm:cxn modelId="{D9D40AD0-521D-48CC-9AB4-C77CF7F2F68C}" type="presParOf" srcId="{F642F1CE-F6F3-4E5A-B2D7-37CABAA3FFF0}" destId="{ADE9D8B2-18F4-4154-939C-6F64A86D518C}" srcOrd="0" destOrd="0" presId="urn:microsoft.com/office/officeart/2005/8/layout/list1#1"/>
    <dgm:cxn modelId="{E25C4AE3-71F7-4578-AC89-E7E34F977EA2}" type="presOf" srcId="{44EA15AE-05BC-4663-B67B-ACD15E6B56EC}" destId="{ADE9D8B2-18F4-4154-939C-6F64A86D518C}" srcOrd="0" destOrd="0" presId="urn:microsoft.com/office/officeart/2005/8/layout/list1#1"/>
    <dgm:cxn modelId="{A9361C90-ABF3-4502-BD87-0A4F7CB26B0F}" type="presParOf" srcId="{F642F1CE-F6F3-4E5A-B2D7-37CABAA3FFF0}" destId="{C06D3A33-E7FC-4390-BA48-230A3C8A2376}" srcOrd="1" destOrd="0" presId="urn:microsoft.com/office/officeart/2005/8/layout/list1#1"/>
    <dgm:cxn modelId="{70E5EA96-3234-488F-947F-A6CEB249E7CA}" type="presOf" srcId="{44EA15AE-05BC-4663-B67B-ACD15E6B56EC}" destId="{C06D3A33-E7FC-4390-BA48-230A3C8A2376}" srcOrd="0" destOrd="0" presId="urn:microsoft.com/office/officeart/2005/8/layout/list1#1"/>
    <dgm:cxn modelId="{44F3753E-5FCF-4DBA-9687-8293700CDF0B}" type="presParOf" srcId="{E5C58CF0-6FEA-4C91-B1E2-E3F8188033B6}" destId="{90234A70-AA0F-44A5-8A54-7882F26F202F}" srcOrd="1" destOrd="0" presId="urn:microsoft.com/office/officeart/2005/8/layout/list1#1"/>
    <dgm:cxn modelId="{1ADD333B-249A-4B07-96F3-FAE2B5741A59}" type="presParOf" srcId="{E5C58CF0-6FEA-4C91-B1E2-E3F8188033B6}" destId="{B9541F27-E07C-4087-9467-04EC6F053629}" srcOrd="2" destOrd="0" presId="urn:microsoft.com/office/officeart/2005/8/layout/list1#1"/>
    <dgm:cxn modelId="{DF15BDE8-A902-4009-9598-2D0210987EB2}" type="presOf" srcId="{6AD143B9-5B33-4617-A64A-39CBB92850E5}" destId="{B9541F27-E07C-4087-9467-04EC6F053629}" srcOrd="0" destOrd="0" presId="urn:microsoft.com/office/officeart/2005/8/layout/list1#1"/>
    <dgm:cxn modelId="{001B5B20-D73C-4D4F-A0DB-B8CEFF4B17BD}" type="presParOf" srcId="{E5C58CF0-6FEA-4C91-B1E2-E3F8188033B6}" destId="{2592EC94-4AAC-46EA-A8B5-D7CF375097A9}" srcOrd="3" destOrd="0" presId="urn:microsoft.com/office/officeart/2005/8/layout/list1#1"/>
    <dgm:cxn modelId="{5C37A8DB-E593-437F-8340-CC9ACB0B3424}" type="presParOf" srcId="{E5C58CF0-6FEA-4C91-B1E2-E3F8188033B6}" destId="{ED9FD8C1-5914-4BFF-957B-9421C84440AB}" srcOrd="4" destOrd="0" presId="urn:microsoft.com/office/officeart/2005/8/layout/list1#1"/>
    <dgm:cxn modelId="{4ABFB573-3A8A-48CC-84BA-B262325922FF}" type="presParOf" srcId="{ED9FD8C1-5914-4BFF-957B-9421C84440AB}" destId="{24328530-38CD-4D55-91EC-88474D4B3175}" srcOrd="0" destOrd="4" presId="urn:microsoft.com/office/officeart/2005/8/layout/list1#1"/>
    <dgm:cxn modelId="{FE8D1B4D-1092-4F5B-8631-16015784DD46}" type="presOf" srcId="{43194781-5129-4564-A31A-E522233BA700}" destId="{24328530-38CD-4D55-91EC-88474D4B3175}" srcOrd="0" destOrd="0" presId="urn:microsoft.com/office/officeart/2005/8/layout/list1#1"/>
    <dgm:cxn modelId="{8427C92A-AFE2-4538-AC8B-6FAED4BC4751}" type="presParOf" srcId="{ED9FD8C1-5914-4BFF-957B-9421C84440AB}" destId="{BD5E997C-42B4-421C-95AC-48F0BD986CC2}" srcOrd="1" destOrd="4" presId="urn:microsoft.com/office/officeart/2005/8/layout/list1#1"/>
    <dgm:cxn modelId="{2CD1000F-5D77-4679-B7B7-ED09656CDECB}" type="presOf" srcId="{43194781-5129-4564-A31A-E522233BA700}" destId="{BD5E997C-42B4-421C-95AC-48F0BD986CC2}" srcOrd="0" destOrd="0" presId="urn:microsoft.com/office/officeart/2005/8/layout/list1#1"/>
    <dgm:cxn modelId="{DCDB7858-E71D-44F9-B994-9A4758135170}" type="presParOf" srcId="{E5C58CF0-6FEA-4C91-B1E2-E3F8188033B6}" destId="{1EA36E71-608B-4938-A53F-98FDAD3CC469}" srcOrd="5" destOrd="0" presId="urn:microsoft.com/office/officeart/2005/8/layout/list1#1"/>
    <dgm:cxn modelId="{8281509E-177E-404E-818C-BEA9E63CBFE2}" type="presParOf" srcId="{E5C58CF0-6FEA-4C91-B1E2-E3F8188033B6}" destId="{81B38E0D-1C64-490D-983C-C090D416C15A}" srcOrd="6" destOrd="0" presId="urn:microsoft.com/office/officeart/2005/8/layout/list1#1"/>
    <dgm:cxn modelId="{DDDBAAA2-4BE6-4487-A929-F5F9C99D2324}" type="presOf" srcId="{AE426C44-B669-49DD-A7E5-319613917C73}" destId="{81B38E0D-1C64-490D-983C-C090D416C15A}" srcOrd="0" destOrd="0" presId="urn:microsoft.com/office/officeart/2005/8/layout/list1#1"/>
    <dgm:cxn modelId="{CF085EFE-13FF-41DD-B2B0-40E8102E9540}" type="presParOf" srcId="{E5C58CF0-6FEA-4C91-B1E2-E3F8188033B6}" destId="{80F123B9-329F-4D37-8ED7-482EAD70023A}" srcOrd="7" destOrd="0" presId="urn:microsoft.com/office/officeart/2005/8/layout/list1#1"/>
    <dgm:cxn modelId="{9FDAFD80-DFBE-4ED6-9860-1C6FD68065D9}" type="presParOf" srcId="{E5C58CF0-6FEA-4C91-B1E2-E3F8188033B6}" destId="{BF8A42CA-0C6B-4CB8-8299-B88667440564}" srcOrd="8" destOrd="0" presId="urn:microsoft.com/office/officeart/2005/8/layout/list1#1"/>
    <dgm:cxn modelId="{CDBADBAB-2356-447F-8D37-9E282ADAC616}" type="presParOf" srcId="{BF8A42CA-0C6B-4CB8-8299-B88667440564}" destId="{8D01045A-AAB0-43FA-B1DD-AD3AB99DC485}" srcOrd="0" destOrd="8" presId="urn:microsoft.com/office/officeart/2005/8/layout/list1#1"/>
    <dgm:cxn modelId="{8569EE8C-497B-4C28-865B-F967F3B7A781}" type="presOf" srcId="{0D1DA15E-23B8-42DC-B910-E6D49A47E74D}" destId="{8D01045A-AAB0-43FA-B1DD-AD3AB99DC485}" srcOrd="0" destOrd="0" presId="urn:microsoft.com/office/officeart/2005/8/layout/list1#1"/>
    <dgm:cxn modelId="{C14DD416-8393-4E31-A71A-5D2BD7488B26}" type="presParOf" srcId="{BF8A42CA-0C6B-4CB8-8299-B88667440564}" destId="{CA99F363-BA3E-44A5-9262-00847651693A}" srcOrd="1" destOrd="8" presId="urn:microsoft.com/office/officeart/2005/8/layout/list1#1"/>
    <dgm:cxn modelId="{9D2C049D-3CBF-44B4-A243-B38C9887BF22}" type="presOf" srcId="{0D1DA15E-23B8-42DC-B910-E6D49A47E74D}" destId="{CA99F363-BA3E-44A5-9262-00847651693A}" srcOrd="0" destOrd="0" presId="urn:microsoft.com/office/officeart/2005/8/layout/list1#1"/>
    <dgm:cxn modelId="{5A4B49A8-ACE6-4B6C-95EE-7C60DF2F7039}" type="presParOf" srcId="{E5C58CF0-6FEA-4C91-B1E2-E3F8188033B6}" destId="{2F100B94-3C49-4979-971A-AF6C4334BBCE}" srcOrd="9" destOrd="0" presId="urn:microsoft.com/office/officeart/2005/8/layout/list1#1"/>
    <dgm:cxn modelId="{59B0FBC3-72BC-4D80-A4F4-A4C7B551FE6E}" type="presParOf" srcId="{E5C58CF0-6FEA-4C91-B1E2-E3F8188033B6}" destId="{B26DBD13-3646-415C-8333-7967F0A2FADD}" srcOrd="10" destOrd="0" presId="urn:microsoft.com/office/officeart/2005/8/layout/list1#1"/>
    <dgm:cxn modelId="{F4566A5D-59C1-4D85-88EF-6E2F4F69B797}" type="presOf" srcId="{FCD3605F-CCEB-4E9B-B180-35BBD3848981}" destId="{B26DBD13-3646-415C-8333-7967F0A2FADD}" srcOrd="0"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E81B83-6048-4FA7-A5C5-7E5626488521}"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zh-CN" altLang="en-US"/>
        </a:p>
      </dgm:t>
    </dgm:pt>
    <dgm:pt modelId="{267943F7-B3BF-4C8E-B7CD-5CC0FF56E247}">
      <dgm:prSet phldrT="[文本]" custT="1"/>
      <dgm:spPr/>
      <dgm:t>
        <a:bodyPr/>
        <a:lstStyle/>
        <a:p>
          <a:r>
            <a:rPr lang="zh-CN" altLang="en-US" sz="20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分别取各词串最大阈值作为上限</a:t>
          </a:r>
        </a:p>
      </dgm:t>
    </dgm:pt>
    <dgm:pt modelId="{DE3319FA-01B3-40BC-ADDF-EBBAE3EB7584}" cxnId="{1BB157F2-11FD-4182-8EA9-EC5E76D098FB}" type="parTrans">
      <dgm:prSet/>
      <dgm:spPr/>
      <dgm:t>
        <a:bodyPr/>
        <a:lstStyle/>
        <a:p>
          <a:endParaRPr lang="zh-CN" altLang="en-US" sz="2000"/>
        </a:p>
      </dgm:t>
    </dgm:pt>
    <dgm:pt modelId="{E36DCA52-3355-4E60-903D-62A18E1F4C2E}" cxnId="{1BB157F2-11FD-4182-8EA9-EC5E76D098FB}" type="sibTrans">
      <dgm:prSet/>
      <dgm:spPr/>
      <dgm:t>
        <a:bodyPr/>
        <a:lstStyle/>
        <a:p>
          <a:endParaRPr lang="zh-CN" altLang="en-US" sz="2000"/>
        </a:p>
      </dgm:t>
    </dgm:pt>
    <dgm:pt modelId="{36CB4A0C-728D-427D-BDF7-B66B7ED85C9F}">
      <dgm:prSet phldrT="[文本]" custT="1"/>
      <dgm:spPr/>
      <dgm:t>
        <a:bodyPr/>
        <a:lstStyle/>
        <a:p>
          <a:r>
            <a:rPr lang="zh-CN" altLang="en-US" sz="2000" dirty="0"/>
            <a:t>②</a:t>
          </a:r>
        </a:p>
      </dgm:t>
    </dgm:pt>
    <dgm:pt modelId="{E5A7C235-0C77-420A-AEE0-7B5D0738ECDF}" cxnId="{5042B65F-833A-4ECB-8104-3291FD029D91}" type="parTrans">
      <dgm:prSet/>
      <dgm:spPr/>
      <dgm:t>
        <a:bodyPr/>
        <a:lstStyle/>
        <a:p>
          <a:endParaRPr lang="zh-CN" altLang="en-US" sz="2000"/>
        </a:p>
      </dgm:t>
    </dgm:pt>
    <dgm:pt modelId="{DC3255D0-5B60-405C-9148-D06FAB6CEDF9}" cxnId="{5042B65F-833A-4ECB-8104-3291FD029D91}" type="sibTrans">
      <dgm:prSet/>
      <dgm:spPr/>
      <dgm:t>
        <a:bodyPr/>
        <a:lstStyle/>
        <a:p>
          <a:endParaRPr lang="zh-CN" altLang="en-US" sz="2000"/>
        </a:p>
      </dgm:t>
    </dgm:pt>
    <dgm:pt modelId="{DACE11EA-A179-4B0F-9988-C1B1454C2861}">
      <dgm:prSet phldrT="[文本]" custT="1"/>
      <dgm:spPr/>
      <dgm:t>
        <a:bodyPr/>
        <a:lstStyle/>
        <a:p>
          <a:pPr marL="0" lvl="0" indent="0" algn="l" defTabSz="889000">
            <a:lnSpc>
              <a:spcPct val="90000"/>
            </a:lnSpc>
            <a:spcBef>
              <a:spcPct val="0"/>
            </a:spcBef>
            <a:spcAft>
              <a:spcPct val="35000"/>
            </a:spcAft>
            <a:buNone/>
          </a:pP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为最大值阈值的</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为最大值阈值的</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，以此类推设定</a:t>
          </a:r>
        </a:p>
      </dgm:t>
    </dgm:pt>
    <dgm:pt modelId="{FA2B7F50-7DAC-403B-9CC9-CEA4D1AA8F09}" cxnId="{81E05C42-8F8F-4E82-86A4-EA65A2EF3BDD}" type="parTrans">
      <dgm:prSet/>
      <dgm:spPr/>
      <dgm:t>
        <a:bodyPr/>
        <a:lstStyle/>
        <a:p>
          <a:endParaRPr lang="zh-CN" altLang="en-US" sz="2000"/>
        </a:p>
      </dgm:t>
    </dgm:pt>
    <dgm:pt modelId="{638A35F2-1CEE-4241-B100-821BEEE587C8}" cxnId="{81E05C42-8F8F-4E82-86A4-EA65A2EF3BDD}" type="sibTrans">
      <dgm:prSet/>
      <dgm:spPr/>
      <dgm:t>
        <a:bodyPr/>
        <a:lstStyle/>
        <a:p>
          <a:endParaRPr lang="zh-CN" altLang="en-US" sz="2000"/>
        </a:p>
      </dgm:t>
    </dgm:pt>
    <dgm:pt modelId="{15BBB232-D104-4602-A576-91BAAD569959}">
      <dgm:prSet phldrT="[文本]" custT="1"/>
      <dgm:spPr/>
      <dgm:t>
        <a:bodyPr/>
        <a:lstStyle/>
        <a:p>
          <a:r>
            <a:rPr lang="zh-CN" altLang="en-US" sz="2000" dirty="0"/>
            <a:t>③</a:t>
          </a:r>
        </a:p>
      </dgm:t>
    </dgm:pt>
    <dgm:pt modelId="{BF8AB076-4BB9-476D-93A8-A6A2CE6BC334}" cxnId="{5CCC89EA-4F83-40AC-9206-E5505E1E9403}" type="parTrans">
      <dgm:prSet/>
      <dgm:spPr/>
      <dgm:t>
        <a:bodyPr/>
        <a:lstStyle/>
        <a:p>
          <a:endParaRPr lang="zh-CN" altLang="en-US" sz="2000"/>
        </a:p>
      </dgm:t>
    </dgm:pt>
    <dgm:pt modelId="{C566DE75-C503-4510-B1F9-FEBEF60207AE}" cxnId="{5CCC89EA-4F83-40AC-9206-E5505E1E9403}" type="sibTrans">
      <dgm:prSet/>
      <dgm:spPr/>
      <dgm:t>
        <a:bodyPr/>
        <a:lstStyle/>
        <a:p>
          <a:endParaRPr lang="zh-CN" altLang="en-US" sz="2000"/>
        </a:p>
      </dgm:t>
    </dgm:pt>
    <dgm:pt modelId="{395201B8-0CA4-47AE-A6BF-0E67878299A9}">
      <dgm:prSet phldrT="[文本]" custT="1"/>
      <dgm:spPr/>
      <dgm:t>
        <a:body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统计该组合各个参数阈值从</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0.1-0.9</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的所有结果</a:t>
          </a:r>
        </a:p>
      </dgm:t>
    </dgm:pt>
    <dgm:pt modelId="{3618272A-B9DA-4FB4-8916-2D2FAF80138D}" cxnId="{670A907A-BB08-4C69-A722-1A75448A2F2A}" type="parTrans">
      <dgm:prSet/>
      <dgm:spPr/>
      <dgm:t>
        <a:bodyPr/>
        <a:lstStyle/>
        <a:p>
          <a:endParaRPr lang="zh-CN" altLang="en-US" sz="2000"/>
        </a:p>
      </dgm:t>
    </dgm:pt>
    <dgm:pt modelId="{E72269B4-E3FC-4CC2-B146-8600946A54ED}" cxnId="{670A907A-BB08-4C69-A722-1A75448A2F2A}" type="sibTrans">
      <dgm:prSet/>
      <dgm:spPr/>
      <dgm:t>
        <a:bodyPr/>
        <a:lstStyle/>
        <a:p>
          <a:endParaRPr lang="zh-CN" altLang="en-US" sz="2000"/>
        </a:p>
      </dgm:t>
    </dgm:pt>
    <dgm:pt modelId="{ED1BEAEC-5516-4F02-945E-8D50328AD4C5}">
      <dgm:prSet phldrT="[文本]" custT="1"/>
      <dgm:spPr/>
      <dgm:t>
        <a:bodyPr/>
        <a:lstStyle/>
        <a:p>
          <a:r>
            <a:rPr lang="zh-CN" altLang="en-US" sz="2000" dirty="0"/>
            <a:t>①</a:t>
          </a:r>
        </a:p>
      </dgm:t>
    </dgm:pt>
    <dgm:pt modelId="{995A61F4-2D08-4302-92E7-87E957F6DC67}" cxnId="{6DFF1B94-1221-4C67-B92F-DA1AB72FE5A2}" type="sibTrans">
      <dgm:prSet/>
      <dgm:spPr/>
      <dgm:t>
        <a:bodyPr/>
        <a:lstStyle/>
        <a:p>
          <a:endParaRPr lang="zh-CN" altLang="en-US" sz="2000"/>
        </a:p>
      </dgm:t>
    </dgm:pt>
    <dgm:pt modelId="{C2C9EA36-5008-4DD9-800F-48CC6390782C}" cxnId="{6DFF1B94-1221-4C67-B92F-DA1AB72FE5A2}" type="parTrans">
      <dgm:prSet/>
      <dgm:spPr/>
      <dgm:t>
        <a:bodyPr/>
        <a:lstStyle/>
        <a:p>
          <a:endParaRPr lang="zh-CN" altLang="en-US" sz="2000"/>
        </a:p>
      </dgm:t>
    </dgm:pt>
    <dgm:pt modelId="{2CA5C9ED-A54C-43BD-8A1A-BDF5A7B064EE}">
      <dgm:prSet phldrT="[文本]" custT="1"/>
      <dgm:spPr/>
      <dgm:t>
        <a:bodyPr/>
        <a:lstStyle/>
        <a:p>
          <a:pPr marL="0" lvl="0" algn="l" defTabSz="889000">
            <a:lnSpc>
              <a:spcPct val="90000"/>
            </a:lnSpc>
            <a:spcBef>
              <a:spcPct val="0"/>
            </a:spcBef>
            <a:spcAft>
              <a:spcPct val="35000"/>
            </a:spcAft>
            <a:buNone/>
          </a:pPr>
          <a:endParaRPr lang="zh-CN" altLang="en-US" sz="2000" kern="1200" dirty="0"/>
        </a:p>
      </dgm:t>
    </dgm:pt>
    <dgm:pt modelId="{885EF6BD-2488-41DA-A463-E9A93F44B967}" cxnId="{2F0156E3-A620-416E-9C43-22912475F08D}" type="parTrans">
      <dgm:prSet/>
      <dgm:spPr/>
      <dgm:t>
        <a:bodyPr/>
        <a:lstStyle/>
        <a:p>
          <a:endParaRPr lang="zh-CN" altLang="en-US" sz="2000"/>
        </a:p>
      </dgm:t>
    </dgm:pt>
    <dgm:pt modelId="{14C555A3-3A82-43A3-894C-5AA0C4BA79D4}" cxnId="{2F0156E3-A620-416E-9C43-22912475F08D}" type="sibTrans">
      <dgm:prSet/>
      <dgm:spPr/>
      <dgm:t>
        <a:bodyPr/>
        <a:lstStyle/>
        <a:p>
          <a:endParaRPr lang="zh-CN" altLang="en-US" sz="2000"/>
        </a:p>
      </dgm:t>
    </dgm:pt>
    <dgm:pt modelId="{890A37CA-970E-477C-91F5-35BB30D1E928}">
      <dgm:prSet phldrT="[文本]" custT="1"/>
      <dgm:spPr/>
      <dgm:t>
        <a:bodyPr/>
        <a:lstStyle/>
        <a:p>
          <a:pPr marL="228600" lvl="1" indent="0" algn="l" defTabSz="889000">
            <a:lnSpc>
              <a:spcPct val="90000"/>
            </a:lnSpc>
            <a:spcBef>
              <a:spcPct val="0"/>
            </a:spcBef>
            <a:spcAft>
              <a:spcPct val="15000"/>
            </a:spcAft>
          </a:pPr>
          <a:endParaRPr lang="zh-CN" altLang="en-US" sz="2000" kern="1200" dirty="0"/>
        </a:p>
      </dgm:t>
    </dgm:pt>
    <dgm:pt modelId="{B64105CB-F1AF-4126-8644-BEA347DF4C9E}" cxnId="{13DB4B2F-91B7-4AAB-8339-4B180222584F}" type="parTrans">
      <dgm:prSet/>
      <dgm:spPr/>
      <dgm:t>
        <a:bodyPr/>
        <a:lstStyle/>
        <a:p>
          <a:endParaRPr lang="zh-CN" altLang="en-US" sz="2000"/>
        </a:p>
      </dgm:t>
    </dgm:pt>
    <dgm:pt modelId="{527254B2-0BA1-4CAA-A0D4-3AFC9EA33C81}" cxnId="{13DB4B2F-91B7-4AAB-8339-4B180222584F}" type="sibTrans">
      <dgm:prSet/>
      <dgm:spPr/>
      <dgm:t>
        <a:bodyPr/>
        <a:lstStyle/>
        <a:p>
          <a:endParaRPr lang="zh-CN" altLang="en-US" sz="2000"/>
        </a:p>
      </dgm:t>
    </dgm:pt>
    <dgm:pt modelId="{19AC8B5A-3383-4A39-A189-B2535DC5D590}">
      <dgm:prSet custT="1"/>
      <dgm:spPr/>
      <dgm:t>
        <a:bodyPr/>
        <a:lstStyle/>
        <a:p>
          <a:r>
            <a:rPr lang="zh-CN" altLang="en-US" sz="2000" dirty="0"/>
            <a:t>④</a:t>
          </a:r>
        </a:p>
      </dgm:t>
    </dgm:pt>
    <dgm:pt modelId="{319CAF96-37D2-492B-AB7A-07A8A7C0326A}" cxnId="{89531A1F-6EA2-48E8-A3D6-6E3032791797}" type="parTrans">
      <dgm:prSet/>
      <dgm:spPr/>
      <dgm:t>
        <a:bodyPr/>
        <a:lstStyle/>
        <a:p>
          <a:endParaRPr lang="zh-CN" altLang="en-US" sz="2000"/>
        </a:p>
      </dgm:t>
    </dgm:pt>
    <dgm:pt modelId="{5C4890DC-BAC0-4D9B-AAA3-6F6431E549AD}" cxnId="{89531A1F-6EA2-48E8-A3D6-6E3032791797}" type="sibTrans">
      <dgm:prSet/>
      <dgm:spPr/>
      <dgm:t>
        <a:bodyPr/>
        <a:lstStyle/>
        <a:p>
          <a:endParaRPr lang="zh-CN" altLang="en-US" sz="2000"/>
        </a:p>
      </dgm:t>
    </dgm:pt>
    <dgm:pt modelId="{D0DA5472-944D-4F92-84FB-0878F2B590BA}">
      <dgm:prSet custT="1"/>
      <dgm:spPr/>
      <dgm: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选取该组合结果中</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值最大的阈值组合为最终结果</a:t>
          </a:r>
          <a:endParaRPr lang="zh-CN" altLang="en-US" sz="2000" dirty="0"/>
        </a:p>
      </dgm:t>
    </dgm:pt>
    <dgm:pt modelId="{24C1DAF2-F2D9-4E0B-A274-D3A0ED9387F4}" cxnId="{51BAFA85-99D9-487C-B8B1-6F0747992054}" type="parTrans">
      <dgm:prSet/>
      <dgm:spPr/>
      <dgm:t>
        <a:bodyPr/>
        <a:lstStyle/>
        <a:p>
          <a:endParaRPr lang="zh-CN" altLang="en-US" sz="2000"/>
        </a:p>
      </dgm:t>
    </dgm:pt>
    <dgm:pt modelId="{19B7203B-757C-4227-85F0-AB139335C423}" cxnId="{51BAFA85-99D9-487C-B8B1-6F0747992054}" type="sibTrans">
      <dgm:prSet/>
      <dgm:spPr/>
      <dgm:t>
        <a:bodyPr/>
        <a:lstStyle/>
        <a:p>
          <a:endParaRPr lang="zh-CN" altLang="en-US" sz="2000"/>
        </a:p>
      </dgm:t>
    </dgm:pt>
    <dgm:pt modelId="{EA3EC82E-03FB-4540-A4F8-28C6C466B102}" type="pres">
      <dgm:prSet presAssocID="{4CE81B83-6048-4FA7-A5C5-7E5626488521}" presName="Name0" presStyleCnt="0">
        <dgm:presLayoutVars>
          <dgm:chMax val="7"/>
          <dgm:chPref val="7"/>
          <dgm:dir/>
          <dgm:animOne val="branch"/>
          <dgm:animLvl val="lvl"/>
        </dgm:presLayoutVars>
      </dgm:prSet>
      <dgm:spPr/>
    </dgm:pt>
    <dgm:pt modelId="{936ACC82-331B-41A1-ABA0-610F8BC04C8C}" type="pres">
      <dgm:prSet presAssocID="{ED1BEAEC-5516-4F02-945E-8D50328AD4C5}" presName="composite" presStyleCnt="0"/>
      <dgm:spPr/>
    </dgm:pt>
    <dgm:pt modelId="{2397EA61-2083-40FF-BA53-B40DBD2DF3C0}" type="pres">
      <dgm:prSet presAssocID="{ED1BEAEC-5516-4F02-945E-8D50328AD4C5}" presName="BackAccent" presStyleLbl="bgShp" presStyleIdx="0" presStyleCnt="4"/>
      <dgm:spPr/>
    </dgm:pt>
    <dgm:pt modelId="{73CF9F5F-5AC6-4C87-8BC3-651862DC01AC}" type="pres">
      <dgm:prSet presAssocID="{ED1BEAEC-5516-4F02-945E-8D50328AD4C5}" presName="Accent" presStyleLbl="alignNode1" presStyleIdx="0" presStyleCnt="4"/>
      <dgm:spPr/>
    </dgm:pt>
    <dgm:pt modelId="{DF13871C-C79D-46EF-A5D1-06353639D527}" type="pres">
      <dgm:prSet presAssocID="{ED1BEAEC-5516-4F02-945E-8D50328AD4C5}" presName="Child" presStyleLbl="revTx" presStyleIdx="0" presStyleCnt="8">
        <dgm:presLayoutVars>
          <dgm:chMax val="0"/>
          <dgm:chPref val="0"/>
          <dgm:bulletEnabled val="1"/>
        </dgm:presLayoutVars>
      </dgm:prSet>
      <dgm:spPr/>
    </dgm:pt>
    <dgm:pt modelId="{F4F3BFC7-FD50-446F-819C-1AD8D6BB4E61}" type="pres">
      <dgm:prSet presAssocID="{ED1BEAEC-5516-4F02-945E-8D50328AD4C5}" presName="Parent" presStyleLbl="revTx" presStyleIdx="1" presStyleCnt="8">
        <dgm:presLayoutVars>
          <dgm:chMax val="1"/>
          <dgm:chPref val="1"/>
          <dgm:bulletEnabled val="1"/>
        </dgm:presLayoutVars>
      </dgm:prSet>
      <dgm:spPr/>
    </dgm:pt>
    <dgm:pt modelId="{BEED561A-D73B-42B4-9E0C-301DFB9C000E}" type="pres">
      <dgm:prSet presAssocID="{995A61F4-2D08-4302-92E7-87E957F6DC67}" presName="sibTrans" presStyleCnt="0"/>
      <dgm:spPr/>
    </dgm:pt>
    <dgm:pt modelId="{178D1F6E-E9A5-47AB-9F33-17074FC4B85C}" type="pres">
      <dgm:prSet presAssocID="{36CB4A0C-728D-427D-BDF7-B66B7ED85C9F}" presName="composite" presStyleCnt="0"/>
      <dgm:spPr/>
    </dgm:pt>
    <dgm:pt modelId="{D5473529-D89D-4F7C-8884-4DF9B8BC032F}" type="pres">
      <dgm:prSet presAssocID="{36CB4A0C-728D-427D-BDF7-B66B7ED85C9F}" presName="BackAccent" presStyleLbl="bgShp" presStyleIdx="1" presStyleCnt="4"/>
      <dgm:spPr/>
    </dgm:pt>
    <dgm:pt modelId="{C5AEA602-E0CD-475D-9A75-4DE80A9C74D4}" type="pres">
      <dgm:prSet presAssocID="{36CB4A0C-728D-427D-BDF7-B66B7ED85C9F}" presName="Accent" presStyleLbl="alignNode1" presStyleIdx="1" presStyleCnt="4"/>
      <dgm:spPr/>
    </dgm:pt>
    <dgm:pt modelId="{BC309588-71E9-4B2A-8D5F-46E7C66FFC63}" type="pres">
      <dgm:prSet presAssocID="{36CB4A0C-728D-427D-BDF7-B66B7ED85C9F}" presName="Child" presStyleLbl="revTx" presStyleIdx="2" presStyleCnt="8" custScaleX="105056">
        <dgm:presLayoutVars>
          <dgm:chMax val="0"/>
          <dgm:chPref val="0"/>
          <dgm:bulletEnabled val="1"/>
        </dgm:presLayoutVars>
      </dgm:prSet>
      <dgm:spPr/>
    </dgm:pt>
    <dgm:pt modelId="{3632876D-4B41-4674-B723-8AE9EB805051}" type="pres">
      <dgm:prSet presAssocID="{36CB4A0C-728D-427D-BDF7-B66B7ED85C9F}" presName="Parent" presStyleLbl="revTx" presStyleIdx="3" presStyleCnt="8">
        <dgm:presLayoutVars>
          <dgm:chMax val="1"/>
          <dgm:chPref val="1"/>
          <dgm:bulletEnabled val="1"/>
        </dgm:presLayoutVars>
      </dgm:prSet>
      <dgm:spPr/>
    </dgm:pt>
    <dgm:pt modelId="{988D620F-6016-4B42-853D-CC77430E6585}" type="pres">
      <dgm:prSet presAssocID="{DC3255D0-5B60-405C-9148-D06FAB6CEDF9}" presName="sibTrans" presStyleCnt="0"/>
      <dgm:spPr/>
    </dgm:pt>
    <dgm:pt modelId="{C9D10CE4-C671-4419-A2E2-39504C78B381}" type="pres">
      <dgm:prSet presAssocID="{15BBB232-D104-4602-A576-91BAAD569959}" presName="composite" presStyleCnt="0"/>
      <dgm:spPr/>
    </dgm:pt>
    <dgm:pt modelId="{89E3362C-EC71-4591-8D0B-27BF22B5AEF0}" type="pres">
      <dgm:prSet presAssocID="{15BBB232-D104-4602-A576-91BAAD569959}" presName="BackAccent" presStyleLbl="bgShp" presStyleIdx="2" presStyleCnt="4"/>
      <dgm:spPr/>
    </dgm:pt>
    <dgm:pt modelId="{0B3B51C5-A817-4404-812E-BC3ADB53BC1B}" type="pres">
      <dgm:prSet presAssocID="{15BBB232-D104-4602-A576-91BAAD569959}" presName="Accent" presStyleLbl="alignNode1" presStyleIdx="2" presStyleCnt="4"/>
      <dgm:spPr/>
    </dgm:pt>
    <dgm:pt modelId="{F40A3CEA-3789-4ABF-883E-CE120D8E2404}" type="pres">
      <dgm:prSet presAssocID="{15BBB232-D104-4602-A576-91BAAD569959}" presName="Child" presStyleLbl="revTx" presStyleIdx="4" presStyleCnt="8">
        <dgm:presLayoutVars>
          <dgm:chMax val="0"/>
          <dgm:chPref val="0"/>
          <dgm:bulletEnabled val="1"/>
        </dgm:presLayoutVars>
      </dgm:prSet>
      <dgm:spPr/>
    </dgm:pt>
    <dgm:pt modelId="{2433CE22-86E0-46F0-8AC5-BDC7C2DDC0C2}" type="pres">
      <dgm:prSet presAssocID="{15BBB232-D104-4602-A576-91BAAD569959}" presName="Parent" presStyleLbl="revTx" presStyleIdx="5" presStyleCnt="8">
        <dgm:presLayoutVars>
          <dgm:chMax val="1"/>
          <dgm:chPref val="1"/>
          <dgm:bulletEnabled val="1"/>
        </dgm:presLayoutVars>
      </dgm:prSet>
      <dgm:spPr/>
    </dgm:pt>
    <dgm:pt modelId="{23F10534-F3B0-4FDB-A6A1-DEB1EB1F5625}" type="pres">
      <dgm:prSet presAssocID="{C566DE75-C503-4510-B1F9-FEBEF60207AE}" presName="sibTrans" presStyleCnt="0"/>
      <dgm:spPr/>
    </dgm:pt>
    <dgm:pt modelId="{4913CB0A-606A-4B8A-A84C-C0C929CB2ADD}" type="pres">
      <dgm:prSet presAssocID="{19AC8B5A-3383-4A39-A189-B2535DC5D590}" presName="composite" presStyleCnt="0"/>
      <dgm:spPr/>
    </dgm:pt>
    <dgm:pt modelId="{31C48B38-3C0B-4257-8C72-153E93D354FD}" type="pres">
      <dgm:prSet presAssocID="{19AC8B5A-3383-4A39-A189-B2535DC5D590}" presName="BackAccent" presStyleLbl="bgShp" presStyleIdx="3" presStyleCnt="4"/>
      <dgm:spPr/>
    </dgm:pt>
    <dgm:pt modelId="{61DF096F-8010-4492-B06A-F85316E41854}" type="pres">
      <dgm:prSet presAssocID="{19AC8B5A-3383-4A39-A189-B2535DC5D590}" presName="Accent" presStyleLbl="alignNode1" presStyleIdx="3" presStyleCnt="4"/>
      <dgm:spPr/>
    </dgm:pt>
    <dgm:pt modelId="{FD829E6F-63D3-47C0-A9A5-A05D8442D9FC}" type="pres">
      <dgm:prSet presAssocID="{19AC8B5A-3383-4A39-A189-B2535DC5D590}" presName="Child" presStyleLbl="revTx" presStyleIdx="6" presStyleCnt="8">
        <dgm:presLayoutVars>
          <dgm:chMax val="0"/>
          <dgm:chPref val="0"/>
          <dgm:bulletEnabled val="1"/>
        </dgm:presLayoutVars>
      </dgm:prSet>
      <dgm:spPr/>
    </dgm:pt>
    <dgm:pt modelId="{5A1FEDEB-A06C-45A2-B4CA-3B9A4AE8DF20}" type="pres">
      <dgm:prSet presAssocID="{19AC8B5A-3383-4A39-A189-B2535DC5D590}" presName="Parent" presStyleLbl="revTx" presStyleIdx="7" presStyleCnt="8">
        <dgm:presLayoutVars>
          <dgm:chMax val="1"/>
          <dgm:chPref val="1"/>
          <dgm:bulletEnabled val="1"/>
        </dgm:presLayoutVars>
      </dgm:prSet>
      <dgm:spPr/>
    </dgm:pt>
  </dgm:ptLst>
  <dgm:cxnLst>
    <dgm:cxn modelId="{C209D30E-F598-41C3-ACA2-FE0328E7D76C}" type="presOf" srcId="{2CA5C9ED-A54C-43BD-8A1A-BDF5A7B064EE}" destId="{F40A3CEA-3789-4ABF-883E-CE120D8E2404}" srcOrd="0" destOrd="1" presId="urn:microsoft.com/office/officeart/2008/layout/IncreasingCircleProcess"/>
    <dgm:cxn modelId="{89531A1F-6EA2-48E8-A3D6-6E3032791797}" srcId="{4CE81B83-6048-4FA7-A5C5-7E5626488521}" destId="{19AC8B5A-3383-4A39-A189-B2535DC5D590}" srcOrd="3" destOrd="0" parTransId="{319CAF96-37D2-492B-AB7A-07A8A7C0326A}" sibTransId="{5C4890DC-BAC0-4D9B-AAA3-6F6431E549AD}"/>
    <dgm:cxn modelId="{13DB4B2F-91B7-4AAB-8339-4B180222584F}" srcId="{2CA5C9ED-A54C-43BD-8A1A-BDF5A7B064EE}" destId="{890A37CA-970E-477C-91F5-35BB30D1E928}" srcOrd="0" destOrd="0" parTransId="{B64105CB-F1AF-4126-8644-BEA347DF4C9E}" sibTransId="{527254B2-0BA1-4CAA-A0D4-3AFC9EA33C81}"/>
    <dgm:cxn modelId="{20C82031-280C-4DB6-B86D-5AF9780180DF}" type="presOf" srcId="{19AC8B5A-3383-4A39-A189-B2535DC5D590}" destId="{5A1FEDEB-A06C-45A2-B4CA-3B9A4AE8DF20}" srcOrd="0" destOrd="0" presId="urn:microsoft.com/office/officeart/2008/layout/IncreasingCircleProcess"/>
    <dgm:cxn modelId="{C402A35D-156D-49E0-A5FD-33592094CE90}" type="presOf" srcId="{15BBB232-D104-4602-A576-91BAAD569959}" destId="{2433CE22-86E0-46F0-8AC5-BDC7C2DDC0C2}" srcOrd="0" destOrd="0" presId="urn:microsoft.com/office/officeart/2008/layout/IncreasingCircleProcess"/>
    <dgm:cxn modelId="{5042B65F-833A-4ECB-8104-3291FD029D91}" srcId="{4CE81B83-6048-4FA7-A5C5-7E5626488521}" destId="{36CB4A0C-728D-427D-BDF7-B66B7ED85C9F}" srcOrd="1" destOrd="0" parTransId="{E5A7C235-0C77-420A-AEE0-7B5D0738ECDF}" sibTransId="{DC3255D0-5B60-405C-9148-D06FAB6CEDF9}"/>
    <dgm:cxn modelId="{81E05C42-8F8F-4E82-86A4-EA65A2EF3BDD}" srcId="{36CB4A0C-728D-427D-BDF7-B66B7ED85C9F}" destId="{DACE11EA-A179-4B0F-9988-C1B1454C2861}" srcOrd="0" destOrd="0" parTransId="{FA2B7F50-7DAC-403B-9CC9-CEA4D1AA8F09}" sibTransId="{638A35F2-1CEE-4241-B100-821BEEE587C8}"/>
    <dgm:cxn modelId="{6D641D44-D1EE-42B7-91A7-FF147D732254}" type="presOf" srcId="{267943F7-B3BF-4C8E-B7CD-5CC0FF56E247}" destId="{DF13871C-C79D-46EF-A5D1-06353639D527}" srcOrd="0" destOrd="0" presId="urn:microsoft.com/office/officeart/2008/layout/IncreasingCircleProcess"/>
    <dgm:cxn modelId="{0F52EB72-45FB-4C4D-BBA0-3136013FB0B3}" type="presOf" srcId="{4CE81B83-6048-4FA7-A5C5-7E5626488521}" destId="{EA3EC82E-03FB-4540-A4F8-28C6C466B102}" srcOrd="0" destOrd="0" presId="urn:microsoft.com/office/officeart/2008/layout/IncreasingCircleProcess"/>
    <dgm:cxn modelId="{D5AB9977-5638-4949-86DE-7D9A19207167}" type="presOf" srcId="{890A37CA-970E-477C-91F5-35BB30D1E928}" destId="{F40A3CEA-3789-4ABF-883E-CE120D8E2404}" srcOrd="0" destOrd="2" presId="urn:microsoft.com/office/officeart/2008/layout/IncreasingCircleProcess"/>
    <dgm:cxn modelId="{670A907A-BB08-4C69-A722-1A75448A2F2A}" srcId="{15BBB232-D104-4602-A576-91BAAD569959}" destId="{395201B8-0CA4-47AE-A6BF-0E67878299A9}" srcOrd="0" destOrd="0" parTransId="{3618272A-B9DA-4FB4-8916-2D2FAF80138D}" sibTransId="{E72269B4-E3FC-4CC2-B146-8600946A54ED}"/>
    <dgm:cxn modelId="{9B771E7D-1EF4-4DB6-A4A1-758B2B435722}" type="presOf" srcId="{36CB4A0C-728D-427D-BDF7-B66B7ED85C9F}" destId="{3632876D-4B41-4674-B723-8AE9EB805051}" srcOrd="0" destOrd="0" presId="urn:microsoft.com/office/officeart/2008/layout/IncreasingCircleProcess"/>
    <dgm:cxn modelId="{51BAFA85-99D9-487C-B8B1-6F0747992054}" srcId="{19AC8B5A-3383-4A39-A189-B2535DC5D590}" destId="{D0DA5472-944D-4F92-84FB-0878F2B590BA}" srcOrd="0" destOrd="0" parTransId="{24C1DAF2-F2D9-4E0B-A274-D3A0ED9387F4}" sibTransId="{19B7203B-757C-4227-85F0-AB139335C423}"/>
    <dgm:cxn modelId="{97D19C8C-A463-4B46-B4F3-92C4D357068B}" type="presOf" srcId="{D0DA5472-944D-4F92-84FB-0878F2B590BA}" destId="{FD829E6F-63D3-47C0-A9A5-A05D8442D9FC}" srcOrd="0" destOrd="0" presId="urn:microsoft.com/office/officeart/2008/layout/IncreasingCircleProcess"/>
    <dgm:cxn modelId="{4978FB8C-1BB7-4165-BE6C-B3EFA7E64D1B}" type="presOf" srcId="{DACE11EA-A179-4B0F-9988-C1B1454C2861}" destId="{BC309588-71E9-4B2A-8D5F-46E7C66FFC63}" srcOrd="0" destOrd="0" presId="urn:microsoft.com/office/officeart/2008/layout/IncreasingCircleProcess"/>
    <dgm:cxn modelId="{25B9CF8D-7A62-4797-B3A6-C4B608EA1DF7}" type="presOf" srcId="{395201B8-0CA4-47AE-A6BF-0E67878299A9}" destId="{F40A3CEA-3789-4ABF-883E-CE120D8E2404}" srcOrd="0" destOrd="0" presId="urn:microsoft.com/office/officeart/2008/layout/IncreasingCircleProcess"/>
    <dgm:cxn modelId="{6DFF1B94-1221-4C67-B92F-DA1AB72FE5A2}" srcId="{4CE81B83-6048-4FA7-A5C5-7E5626488521}" destId="{ED1BEAEC-5516-4F02-945E-8D50328AD4C5}" srcOrd="0" destOrd="0" parTransId="{C2C9EA36-5008-4DD9-800F-48CC6390782C}" sibTransId="{995A61F4-2D08-4302-92E7-87E957F6DC67}"/>
    <dgm:cxn modelId="{C85A87D4-3730-4119-AAC5-085F6EC7F444}" type="presOf" srcId="{ED1BEAEC-5516-4F02-945E-8D50328AD4C5}" destId="{F4F3BFC7-FD50-446F-819C-1AD8D6BB4E61}" srcOrd="0" destOrd="0" presId="urn:microsoft.com/office/officeart/2008/layout/IncreasingCircleProcess"/>
    <dgm:cxn modelId="{2F0156E3-A620-416E-9C43-22912475F08D}" srcId="{15BBB232-D104-4602-A576-91BAAD569959}" destId="{2CA5C9ED-A54C-43BD-8A1A-BDF5A7B064EE}" srcOrd="1" destOrd="0" parTransId="{885EF6BD-2488-41DA-A463-E9A93F44B967}" sibTransId="{14C555A3-3A82-43A3-894C-5AA0C4BA79D4}"/>
    <dgm:cxn modelId="{5CCC89EA-4F83-40AC-9206-E5505E1E9403}" srcId="{4CE81B83-6048-4FA7-A5C5-7E5626488521}" destId="{15BBB232-D104-4602-A576-91BAAD569959}" srcOrd="2" destOrd="0" parTransId="{BF8AB076-4BB9-476D-93A8-A6A2CE6BC334}" sibTransId="{C566DE75-C503-4510-B1F9-FEBEF60207AE}"/>
    <dgm:cxn modelId="{1BB157F2-11FD-4182-8EA9-EC5E76D098FB}" srcId="{ED1BEAEC-5516-4F02-945E-8D50328AD4C5}" destId="{267943F7-B3BF-4C8E-B7CD-5CC0FF56E247}" srcOrd="0" destOrd="0" parTransId="{DE3319FA-01B3-40BC-ADDF-EBBAE3EB7584}" sibTransId="{E36DCA52-3355-4E60-903D-62A18E1F4C2E}"/>
    <dgm:cxn modelId="{E656F91E-6DFA-4984-8F11-8AA8320D4D3D}" type="presParOf" srcId="{EA3EC82E-03FB-4540-A4F8-28C6C466B102}" destId="{936ACC82-331B-41A1-ABA0-610F8BC04C8C}" srcOrd="0" destOrd="0" presId="urn:microsoft.com/office/officeart/2008/layout/IncreasingCircleProcess"/>
    <dgm:cxn modelId="{F3CCEF19-B407-4FB4-A5E3-9931F19B0149}" type="presParOf" srcId="{936ACC82-331B-41A1-ABA0-610F8BC04C8C}" destId="{2397EA61-2083-40FF-BA53-B40DBD2DF3C0}" srcOrd="0" destOrd="0" presId="urn:microsoft.com/office/officeart/2008/layout/IncreasingCircleProcess"/>
    <dgm:cxn modelId="{7CF9F8BB-F811-437D-9068-2D9640F6EFC5}" type="presParOf" srcId="{936ACC82-331B-41A1-ABA0-610F8BC04C8C}" destId="{73CF9F5F-5AC6-4C87-8BC3-651862DC01AC}" srcOrd="1" destOrd="0" presId="urn:microsoft.com/office/officeart/2008/layout/IncreasingCircleProcess"/>
    <dgm:cxn modelId="{1A843CEC-0ABB-4C9E-88B6-BBCFE8DC78A9}" type="presParOf" srcId="{936ACC82-331B-41A1-ABA0-610F8BC04C8C}" destId="{DF13871C-C79D-46EF-A5D1-06353639D527}" srcOrd="2" destOrd="0" presId="urn:microsoft.com/office/officeart/2008/layout/IncreasingCircleProcess"/>
    <dgm:cxn modelId="{CCE30B6C-67AE-43E3-BD9C-DCA1A848B292}" type="presParOf" srcId="{936ACC82-331B-41A1-ABA0-610F8BC04C8C}" destId="{F4F3BFC7-FD50-446F-819C-1AD8D6BB4E61}" srcOrd="3" destOrd="0" presId="urn:microsoft.com/office/officeart/2008/layout/IncreasingCircleProcess"/>
    <dgm:cxn modelId="{A5717BB0-C529-4B98-A68A-69FEAA612016}" type="presParOf" srcId="{EA3EC82E-03FB-4540-A4F8-28C6C466B102}" destId="{BEED561A-D73B-42B4-9E0C-301DFB9C000E}" srcOrd="1" destOrd="0" presId="urn:microsoft.com/office/officeart/2008/layout/IncreasingCircleProcess"/>
    <dgm:cxn modelId="{033BC4E8-2FF7-4F0A-9AE0-487212B13F98}" type="presParOf" srcId="{EA3EC82E-03FB-4540-A4F8-28C6C466B102}" destId="{178D1F6E-E9A5-47AB-9F33-17074FC4B85C}" srcOrd="2" destOrd="0" presId="urn:microsoft.com/office/officeart/2008/layout/IncreasingCircleProcess"/>
    <dgm:cxn modelId="{7C2F9611-4843-4BDC-B378-85805C5BEC4C}" type="presParOf" srcId="{178D1F6E-E9A5-47AB-9F33-17074FC4B85C}" destId="{D5473529-D89D-4F7C-8884-4DF9B8BC032F}" srcOrd="0" destOrd="0" presId="urn:microsoft.com/office/officeart/2008/layout/IncreasingCircleProcess"/>
    <dgm:cxn modelId="{5D4BC2EA-6A44-4F87-9C59-236FE9188A54}" type="presParOf" srcId="{178D1F6E-E9A5-47AB-9F33-17074FC4B85C}" destId="{C5AEA602-E0CD-475D-9A75-4DE80A9C74D4}" srcOrd="1" destOrd="0" presId="urn:microsoft.com/office/officeart/2008/layout/IncreasingCircleProcess"/>
    <dgm:cxn modelId="{D5888E25-ECBD-4195-87D8-02E4EABF9635}" type="presParOf" srcId="{178D1F6E-E9A5-47AB-9F33-17074FC4B85C}" destId="{BC309588-71E9-4B2A-8D5F-46E7C66FFC63}" srcOrd="2" destOrd="0" presId="urn:microsoft.com/office/officeart/2008/layout/IncreasingCircleProcess"/>
    <dgm:cxn modelId="{0C699B35-AC0B-4FA8-84D4-A3A913C80976}" type="presParOf" srcId="{178D1F6E-E9A5-47AB-9F33-17074FC4B85C}" destId="{3632876D-4B41-4674-B723-8AE9EB805051}" srcOrd="3" destOrd="0" presId="urn:microsoft.com/office/officeart/2008/layout/IncreasingCircleProcess"/>
    <dgm:cxn modelId="{15172A4D-15DF-4CB5-80DD-05F23859F192}" type="presParOf" srcId="{EA3EC82E-03FB-4540-A4F8-28C6C466B102}" destId="{988D620F-6016-4B42-853D-CC77430E6585}" srcOrd="3" destOrd="0" presId="urn:microsoft.com/office/officeart/2008/layout/IncreasingCircleProcess"/>
    <dgm:cxn modelId="{A2A416C2-C6A5-42D9-A553-8D84E1310812}" type="presParOf" srcId="{EA3EC82E-03FB-4540-A4F8-28C6C466B102}" destId="{C9D10CE4-C671-4419-A2E2-39504C78B381}" srcOrd="4" destOrd="0" presId="urn:microsoft.com/office/officeart/2008/layout/IncreasingCircleProcess"/>
    <dgm:cxn modelId="{7A3AE0C1-21CF-49B1-A791-8D2F66E6F946}" type="presParOf" srcId="{C9D10CE4-C671-4419-A2E2-39504C78B381}" destId="{89E3362C-EC71-4591-8D0B-27BF22B5AEF0}" srcOrd="0" destOrd="0" presId="urn:microsoft.com/office/officeart/2008/layout/IncreasingCircleProcess"/>
    <dgm:cxn modelId="{CBA165F5-03F9-49E1-A510-65676CC89373}" type="presParOf" srcId="{C9D10CE4-C671-4419-A2E2-39504C78B381}" destId="{0B3B51C5-A817-4404-812E-BC3ADB53BC1B}" srcOrd="1" destOrd="0" presId="urn:microsoft.com/office/officeart/2008/layout/IncreasingCircleProcess"/>
    <dgm:cxn modelId="{9A5C34E0-2302-4152-8A59-88EAA2F50955}" type="presParOf" srcId="{C9D10CE4-C671-4419-A2E2-39504C78B381}" destId="{F40A3CEA-3789-4ABF-883E-CE120D8E2404}" srcOrd="2" destOrd="0" presId="urn:microsoft.com/office/officeart/2008/layout/IncreasingCircleProcess"/>
    <dgm:cxn modelId="{814E81BF-2410-4681-A81D-B260A06032B0}" type="presParOf" srcId="{C9D10CE4-C671-4419-A2E2-39504C78B381}" destId="{2433CE22-86E0-46F0-8AC5-BDC7C2DDC0C2}" srcOrd="3" destOrd="0" presId="urn:microsoft.com/office/officeart/2008/layout/IncreasingCircleProcess"/>
    <dgm:cxn modelId="{78963D91-BBE6-4CAA-93E2-AD579B603DA3}" type="presParOf" srcId="{EA3EC82E-03FB-4540-A4F8-28C6C466B102}" destId="{23F10534-F3B0-4FDB-A6A1-DEB1EB1F5625}" srcOrd="5" destOrd="0" presId="urn:microsoft.com/office/officeart/2008/layout/IncreasingCircleProcess"/>
    <dgm:cxn modelId="{5B7FFE77-2A45-4ACF-9E52-19156B9F0032}" type="presParOf" srcId="{EA3EC82E-03FB-4540-A4F8-28C6C466B102}" destId="{4913CB0A-606A-4B8A-A84C-C0C929CB2ADD}" srcOrd="6" destOrd="0" presId="urn:microsoft.com/office/officeart/2008/layout/IncreasingCircleProcess"/>
    <dgm:cxn modelId="{DA41D750-8C61-4C3D-B472-D30CB556A3B9}" type="presParOf" srcId="{4913CB0A-606A-4B8A-A84C-C0C929CB2ADD}" destId="{31C48B38-3C0B-4257-8C72-153E93D354FD}" srcOrd="0" destOrd="0" presId="urn:microsoft.com/office/officeart/2008/layout/IncreasingCircleProcess"/>
    <dgm:cxn modelId="{1030774C-A534-4CF0-BA39-5C1F8EB46E49}" type="presParOf" srcId="{4913CB0A-606A-4B8A-A84C-C0C929CB2ADD}" destId="{61DF096F-8010-4492-B06A-F85316E41854}" srcOrd="1" destOrd="0" presId="urn:microsoft.com/office/officeart/2008/layout/IncreasingCircleProcess"/>
    <dgm:cxn modelId="{0315DB14-DECD-4F14-B87E-D736BE634B64}" type="presParOf" srcId="{4913CB0A-606A-4B8A-A84C-C0C929CB2ADD}" destId="{FD829E6F-63D3-47C0-A9A5-A05D8442D9FC}" srcOrd="2" destOrd="0" presId="urn:microsoft.com/office/officeart/2008/layout/IncreasingCircleProcess"/>
    <dgm:cxn modelId="{BBFD7AA1-3761-478D-AA6E-3F312504E29B}" type="presParOf" srcId="{4913CB0A-606A-4B8A-A84C-C0C929CB2ADD}" destId="{5A1FEDEB-A06C-45A2-B4CA-3B9A4AE8DF20}" srcOrd="3" destOrd="0" presId="urn:microsoft.com/office/officeart/2008/layout/Increasing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B6858D-D17D-4585-807C-1EAD61F9153C}" type="doc">
      <dgm:prSet loTypeId="urn:microsoft.com/office/officeart/2005/8/layout/chevron2" loCatId="list" qsTypeId="urn:microsoft.com/office/officeart/2005/8/quickstyle/simple1#3" qsCatId="simple" csTypeId="urn:microsoft.com/office/officeart/2005/8/colors/accent1_2#2" csCatId="accent1" phldr="1"/>
      <dgm:spPr/>
      <dgm:t>
        <a:bodyPr/>
        <a:lstStyle/>
        <a:p>
          <a:endParaRPr lang="zh-CN" altLang="en-US"/>
        </a:p>
      </dgm:t>
    </dgm:pt>
    <dgm:pt modelId="{D13A186B-710D-4900-8E75-0DA390F3A6B8}">
      <dgm:prSet phldrT="[文本]" custT="1"/>
      <dgm:spPr/>
      <dgm:t>
        <a:bodyPr/>
        <a:lstStyle/>
        <a:p>
          <a:r>
            <a:rPr lang="en-US" altLang="zh-CN" sz="1800" dirty="0"/>
            <a:t> </a:t>
          </a:r>
          <a:endParaRPr lang="zh-CN" altLang="en-US" sz="1800" dirty="0"/>
        </a:p>
      </dgm:t>
    </dgm:pt>
    <dgm:pt modelId="{7E440A3A-A87B-4B4C-B5BF-4A051BC4C061}" cxnId="{9A8D6666-A3EB-4740-A2B3-500C123586A0}" type="parTrans">
      <dgm:prSet/>
      <dgm:spPr/>
      <dgm:t>
        <a:bodyPr/>
        <a:lstStyle/>
        <a:p>
          <a:endParaRPr lang="zh-CN" altLang="en-US" sz="1800"/>
        </a:p>
      </dgm:t>
    </dgm:pt>
    <dgm:pt modelId="{6ADA54CD-FD68-46D7-87A5-F39E50DE5314}" cxnId="{9A8D6666-A3EB-4740-A2B3-500C123586A0}" type="sibTrans">
      <dgm:prSet/>
      <dgm:spPr/>
      <dgm:t>
        <a:bodyPr/>
        <a:lstStyle/>
        <a:p>
          <a:endParaRPr lang="zh-CN" altLang="en-US" sz="1800"/>
        </a:p>
      </dgm:t>
    </dgm:pt>
    <dgm:pt modelId="{25768D47-4BFB-4B80-B651-CEE8994C6E79}">
      <dgm:prSet phldrT="[文本]"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本研究提出一种融合汉字多语义信息与文本外部统计特征实现医学新词发现的方法。</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3323B881-D7DF-4CEA-B9F5-DD2093D66073}" cxnId="{51C1C312-5B3E-476E-A7A5-727B67D7E494}" type="parTrans">
      <dgm:prSet/>
      <dgm:spPr/>
      <dgm:t>
        <a:bodyPr/>
        <a:lstStyle/>
        <a:p>
          <a:endParaRPr lang="zh-CN" altLang="en-US" sz="1800"/>
        </a:p>
      </dgm:t>
    </dgm:pt>
    <dgm:pt modelId="{53AF7D07-011E-4486-AEC6-2342A3C1E8D3}" cxnId="{51C1C312-5B3E-476E-A7A5-727B67D7E494}" type="sibTrans">
      <dgm:prSet/>
      <dgm:spPr/>
      <dgm:t>
        <a:bodyPr/>
        <a:lstStyle/>
        <a:p>
          <a:endParaRPr lang="zh-CN" altLang="en-US" sz="1800"/>
        </a:p>
      </dgm:t>
    </dgm:pt>
    <dgm:pt modelId="{F8B93ED8-3D5C-41F1-84FB-5D7277BB1531}">
      <dgm:prSet phldrT="[文本]" custT="1"/>
      <dgm:spPr/>
      <dgm:t>
        <a:bodyPr/>
        <a:lstStyle/>
        <a:p>
          <a:r>
            <a:rPr lang="en-US" altLang="zh-CN" sz="1800" dirty="0"/>
            <a:t> </a:t>
          </a:r>
          <a:endParaRPr lang="zh-CN" altLang="en-US" sz="1800" dirty="0"/>
        </a:p>
      </dgm:t>
    </dgm:pt>
    <dgm:pt modelId="{26CAA750-A66F-437F-B8F4-4A6DFFF5FAF0}" cxnId="{3443C6E9-9DA6-4F87-9CAE-73A42147EA75}" type="parTrans">
      <dgm:prSet/>
      <dgm:spPr/>
      <dgm:t>
        <a:bodyPr/>
        <a:lstStyle/>
        <a:p>
          <a:endParaRPr lang="zh-CN" altLang="en-US" sz="1800"/>
        </a:p>
      </dgm:t>
    </dgm:pt>
    <dgm:pt modelId="{DD617007-4641-406A-930D-6AF5BCF03F1B}" cxnId="{3443C6E9-9DA6-4F87-9CAE-73A42147EA75}" type="sibTrans">
      <dgm:prSet/>
      <dgm:spPr/>
      <dgm:t>
        <a:bodyPr/>
        <a:lstStyle/>
        <a:p>
          <a:endParaRPr lang="zh-CN" altLang="en-US" sz="1800"/>
        </a:p>
      </dgm:t>
    </dgm:pt>
    <dgm:pt modelId="{A38F3D14-A06F-4FE0-AF65-B674711110BD}">
      <dgm:prSet phldrT="[文本]" phldr="0" custT="1"/>
      <dgm:spPr/>
      <dgm:t>
        <a:bodyPr vert="horz" wrap="square"/>
        <a:p>
          <a:pPr marR="0" algn="just" defTabSz="914400" eaLnBrk="1" fontAlgn="auto" latinLnBrk="0" hangingPunct="1">
            <a:lnSpc>
              <a:spcPct val="100000"/>
            </a:lnSpc>
            <a:spcBef>
              <a:spcPts val="0"/>
            </a:spcBef>
            <a:spcAft>
              <a:spcPts val="0"/>
            </a:spcAft>
            <a:buClrTx/>
            <a:buSzTx/>
            <a:buFontTx/>
          </a:pP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以规范用词的医学文献摘要数据为医学新词发现来源，通过计算</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词串的关联置信度、左右邻接熵、</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BERT</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向量相似度、汉字多语义词向量相似度，识别</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词串是否为医学新词。</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2AAB3924-451E-4561-AD6B-BA65F518E496}" cxnId="{66D39C98-F714-4D63-BA55-A192473EB491}" type="parTrans">
      <dgm:prSet/>
      <dgm:spPr/>
      <dgm:t>
        <a:bodyPr/>
        <a:lstStyle/>
        <a:p>
          <a:endParaRPr lang="zh-CN" altLang="en-US" sz="1800"/>
        </a:p>
      </dgm:t>
    </dgm:pt>
    <dgm:pt modelId="{413C0FB3-2EBE-4227-8F77-BC69C1E810B1}" cxnId="{66D39C98-F714-4D63-BA55-A192473EB491}" type="sibTrans">
      <dgm:prSet/>
      <dgm:spPr/>
      <dgm:t>
        <a:bodyPr/>
        <a:lstStyle/>
        <a:p>
          <a:endParaRPr lang="zh-CN" altLang="en-US" sz="1800"/>
        </a:p>
      </dgm:t>
    </dgm:pt>
    <dgm:pt modelId="{434C1A5C-3898-4588-BA20-1FCFFB728EEE}">
      <dgm:prSet phldrT="[文本]" custT="1"/>
      <dgm:spPr/>
      <dgm:t>
        <a:bodyPr/>
        <a:lstStyle/>
        <a:p>
          <a:r>
            <a:rPr lang="en-US" altLang="zh-CN" sz="1800" dirty="0"/>
            <a:t> </a:t>
          </a:r>
          <a:endParaRPr lang="zh-CN" altLang="en-US" sz="1800" dirty="0"/>
        </a:p>
      </dgm:t>
    </dgm:pt>
    <dgm:pt modelId="{B704E949-13E9-477B-BA98-019DFBB1B518}" cxnId="{412736FF-6ECB-485C-A171-2EAE0D252413}" type="parTrans">
      <dgm:prSet/>
      <dgm:spPr/>
      <dgm:t>
        <a:bodyPr/>
        <a:lstStyle/>
        <a:p>
          <a:endParaRPr lang="zh-CN" altLang="en-US" sz="1800"/>
        </a:p>
      </dgm:t>
    </dgm:pt>
    <dgm:pt modelId="{CA02B9DC-CFC4-4620-AB8C-C02EFFB637B3}" cxnId="{412736FF-6ECB-485C-A171-2EAE0D252413}" type="sibTrans">
      <dgm:prSet/>
      <dgm:spPr/>
      <dgm:t>
        <a:bodyPr/>
        <a:lstStyle/>
        <a:p>
          <a:endParaRPr lang="zh-CN" altLang="en-US" sz="1800"/>
        </a:p>
      </dgm:t>
    </dgm:pt>
    <dgm:pt modelId="{CBA08C17-94A1-4739-80CE-7515B1494778}">
      <dgm:prSet phldrT="[文本]"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该方法不仅可以提高计算机的新词发现能力，还可提高计算机对医学文本自然语言处理效果及语言理解能力。为保障医学术语体系更新及时性、覆盖完整性提供了坚实基础，对医学分词及以分词为基础的信息检索、智能问答等下游医学语言处理任务等具有重要支撑作用。</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AC01C4B7-096B-4587-9E94-7ADC897B6F68}" cxnId="{8226DE9B-9879-4FF9-A4B0-89FEF40B7EAC}" type="parTrans">
      <dgm:prSet/>
      <dgm:spPr/>
      <dgm:t>
        <a:bodyPr/>
        <a:lstStyle/>
        <a:p>
          <a:endParaRPr lang="zh-CN" altLang="en-US" sz="1800"/>
        </a:p>
      </dgm:t>
    </dgm:pt>
    <dgm:pt modelId="{4FB7F8C3-DA62-41AB-A5A0-F20ADEB28324}" cxnId="{8226DE9B-9879-4FF9-A4B0-89FEF40B7EAC}" type="sibTrans">
      <dgm:prSet/>
      <dgm:spPr/>
      <dgm:t>
        <a:bodyPr/>
        <a:lstStyle/>
        <a:p>
          <a:endParaRPr lang="zh-CN" altLang="en-US" sz="1800"/>
        </a:p>
      </dgm:t>
    </dgm:pt>
    <dgm:pt modelId="{C51A01D2-0F5E-4DA0-BAAB-B1803E8134E6}" type="pres">
      <dgm:prSet presAssocID="{92B6858D-D17D-4585-807C-1EAD61F9153C}" presName="linearFlow" presStyleCnt="0">
        <dgm:presLayoutVars>
          <dgm:dir/>
          <dgm:animLvl val="lvl"/>
          <dgm:resizeHandles val="exact"/>
        </dgm:presLayoutVars>
      </dgm:prSet>
      <dgm:spPr/>
    </dgm:pt>
    <dgm:pt modelId="{972B568C-4B58-42D4-8B6D-CEDC7C1CD7D5}" type="pres">
      <dgm:prSet presAssocID="{D13A186B-710D-4900-8E75-0DA390F3A6B8}" presName="composite" presStyleCnt="0"/>
      <dgm:spPr/>
    </dgm:pt>
    <dgm:pt modelId="{195BE211-964D-411D-9B35-8E4F7F243BB2}" type="pres">
      <dgm:prSet presAssocID="{D13A186B-710D-4900-8E75-0DA390F3A6B8}" presName="parentText" presStyleLbl="alignNode1" presStyleIdx="0" presStyleCnt="3">
        <dgm:presLayoutVars>
          <dgm:chMax val="1"/>
          <dgm:bulletEnabled val="1"/>
        </dgm:presLayoutVars>
      </dgm:prSet>
      <dgm:spPr/>
    </dgm:pt>
    <dgm:pt modelId="{7A3F97AB-8BAE-43DD-AF6E-E1873F93EE7C}" type="pres">
      <dgm:prSet presAssocID="{D13A186B-710D-4900-8E75-0DA390F3A6B8}" presName="descendantText" presStyleLbl="alignAcc1" presStyleIdx="0" presStyleCnt="3">
        <dgm:presLayoutVars>
          <dgm:bulletEnabled val="1"/>
        </dgm:presLayoutVars>
      </dgm:prSet>
      <dgm:spPr/>
    </dgm:pt>
    <dgm:pt modelId="{06024CC5-D215-4A11-8693-08D2DD1CD910}" type="pres">
      <dgm:prSet presAssocID="{6ADA54CD-FD68-46D7-87A5-F39E50DE5314}" presName="sp" presStyleCnt="0"/>
      <dgm:spPr/>
    </dgm:pt>
    <dgm:pt modelId="{8A8E98A7-59A8-45F5-8B23-F6EE9FB0E968}" type="pres">
      <dgm:prSet presAssocID="{F8B93ED8-3D5C-41F1-84FB-5D7277BB1531}" presName="composite" presStyleCnt="0"/>
      <dgm:spPr/>
    </dgm:pt>
    <dgm:pt modelId="{01E200AF-0E5A-4277-B77F-79053D34242B}" type="pres">
      <dgm:prSet presAssocID="{F8B93ED8-3D5C-41F1-84FB-5D7277BB1531}" presName="parentText" presStyleLbl="alignNode1" presStyleIdx="1" presStyleCnt="3">
        <dgm:presLayoutVars>
          <dgm:chMax val="1"/>
          <dgm:bulletEnabled val="1"/>
        </dgm:presLayoutVars>
      </dgm:prSet>
      <dgm:spPr/>
    </dgm:pt>
    <dgm:pt modelId="{80D166C6-B493-4EF0-BE82-5D311962080B}" type="pres">
      <dgm:prSet presAssocID="{F8B93ED8-3D5C-41F1-84FB-5D7277BB1531}" presName="descendantText" presStyleLbl="alignAcc1" presStyleIdx="1" presStyleCnt="3" custScaleY="143683">
        <dgm:presLayoutVars>
          <dgm:bulletEnabled val="1"/>
        </dgm:presLayoutVars>
      </dgm:prSet>
      <dgm:spPr/>
    </dgm:pt>
    <dgm:pt modelId="{4BB623CD-CBFC-49F8-B6FA-E49AB1367F81}" type="pres">
      <dgm:prSet presAssocID="{DD617007-4641-406A-930D-6AF5BCF03F1B}" presName="sp" presStyleCnt="0"/>
      <dgm:spPr/>
    </dgm:pt>
    <dgm:pt modelId="{86F536F4-610C-4CEA-BF60-26654F3B49B1}" type="pres">
      <dgm:prSet presAssocID="{434C1A5C-3898-4588-BA20-1FCFFB728EEE}" presName="composite" presStyleCnt="0"/>
      <dgm:spPr/>
    </dgm:pt>
    <dgm:pt modelId="{5E20BAD7-F91C-41F1-8D8F-7859DB823869}" type="pres">
      <dgm:prSet presAssocID="{434C1A5C-3898-4588-BA20-1FCFFB728EEE}" presName="parentText" presStyleLbl="alignNode1" presStyleIdx="2" presStyleCnt="3">
        <dgm:presLayoutVars>
          <dgm:chMax val="1"/>
          <dgm:bulletEnabled val="1"/>
        </dgm:presLayoutVars>
      </dgm:prSet>
      <dgm:spPr/>
    </dgm:pt>
    <dgm:pt modelId="{5B32BA7E-A9E8-4355-8982-6398D8921883}" type="pres">
      <dgm:prSet presAssocID="{434C1A5C-3898-4588-BA20-1FCFFB728EEE}" presName="descendantText" presStyleLbl="alignAcc1" presStyleIdx="2" presStyleCnt="3" custScaleY="186552">
        <dgm:presLayoutVars>
          <dgm:bulletEnabled val="1"/>
        </dgm:presLayoutVars>
      </dgm:prSet>
      <dgm:spPr/>
    </dgm:pt>
  </dgm:ptLst>
  <dgm:cxnLst>
    <dgm:cxn modelId="{9A8D6666-A3EB-4740-A2B3-500C123586A0}" srcId="{92B6858D-D17D-4585-807C-1EAD61F9153C}" destId="{D13A186B-710D-4900-8E75-0DA390F3A6B8}" srcOrd="0" destOrd="0" parTransId="{7E440A3A-A87B-4B4C-B5BF-4A051BC4C061}" sibTransId="{6ADA54CD-FD68-46D7-87A5-F39E50DE5314}"/>
    <dgm:cxn modelId="{51C1C312-5B3E-476E-A7A5-727B67D7E494}" srcId="{D13A186B-710D-4900-8E75-0DA390F3A6B8}" destId="{25768D47-4BFB-4B80-B651-CEE8994C6E79}" srcOrd="0" destOrd="0" parTransId="{3323B881-D7DF-4CEA-B9F5-DD2093D66073}" sibTransId="{53AF7D07-011E-4486-AEC6-2342A3C1E8D3}"/>
    <dgm:cxn modelId="{3443C6E9-9DA6-4F87-9CAE-73A42147EA75}" srcId="{92B6858D-D17D-4585-807C-1EAD61F9153C}" destId="{F8B93ED8-3D5C-41F1-84FB-5D7277BB1531}" srcOrd="1" destOrd="0" parTransId="{26CAA750-A66F-437F-B8F4-4A6DFFF5FAF0}" sibTransId="{DD617007-4641-406A-930D-6AF5BCF03F1B}"/>
    <dgm:cxn modelId="{66D39C98-F714-4D63-BA55-A192473EB491}" srcId="{F8B93ED8-3D5C-41F1-84FB-5D7277BB1531}" destId="{A38F3D14-A06F-4FE0-AF65-B674711110BD}" srcOrd="0" destOrd="1" parTransId="{2AAB3924-451E-4561-AD6B-BA65F518E496}" sibTransId="{413C0FB3-2EBE-4227-8F77-BC69C1E810B1}"/>
    <dgm:cxn modelId="{412736FF-6ECB-485C-A171-2EAE0D252413}" srcId="{92B6858D-D17D-4585-807C-1EAD61F9153C}" destId="{434C1A5C-3898-4588-BA20-1FCFFB728EEE}" srcOrd="2" destOrd="0" parTransId="{B704E949-13E9-477B-BA98-019DFBB1B518}" sibTransId="{CA02B9DC-CFC4-4620-AB8C-C02EFFB637B3}"/>
    <dgm:cxn modelId="{8226DE9B-9879-4FF9-A4B0-89FEF40B7EAC}" srcId="{434C1A5C-3898-4588-BA20-1FCFFB728EEE}" destId="{CBA08C17-94A1-4739-80CE-7515B1494778}" srcOrd="0" destOrd="2" parTransId="{AC01C4B7-096B-4587-9E94-7ADC897B6F68}" sibTransId="{4FB7F8C3-DA62-41AB-A5A0-F20ADEB28324}"/>
    <dgm:cxn modelId="{E441E7BE-DF82-468D-9F50-15AA6C82F771}" type="presOf" srcId="{92B6858D-D17D-4585-807C-1EAD61F9153C}" destId="{C51A01D2-0F5E-4DA0-BAAB-B1803E8134E6}" srcOrd="0" destOrd="0" presId="urn:microsoft.com/office/officeart/2005/8/layout/chevron2"/>
    <dgm:cxn modelId="{0B39B70A-500B-4640-91D8-8987E41EB815}" type="presParOf" srcId="{C51A01D2-0F5E-4DA0-BAAB-B1803E8134E6}" destId="{972B568C-4B58-42D4-8B6D-CEDC7C1CD7D5}" srcOrd="0" destOrd="0" presId="urn:microsoft.com/office/officeart/2005/8/layout/chevron2"/>
    <dgm:cxn modelId="{23518304-BF5D-4898-98FC-7A969E99E8E3}" type="presParOf" srcId="{972B568C-4B58-42D4-8B6D-CEDC7C1CD7D5}" destId="{195BE211-964D-411D-9B35-8E4F7F243BB2}" srcOrd="0" destOrd="0" presId="urn:microsoft.com/office/officeart/2005/8/layout/chevron2"/>
    <dgm:cxn modelId="{4B1BF230-36A1-4E46-B20D-1172A62471B6}" type="presOf" srcId="{D13A186B-710D-4900-8E75-0DA390F3A6B8}" destId="{195BE211-964D-411D-9B35-8E4F7F243BB2}" srcOrd="0" destOrd="0" presId="urn:microsoft.com/office/officeart/2005/8/layout/chevron2"/>
    <dgm:cxn modelId="{5B221EC2-105D-437A-A0D1-F5DFD9CBC5C3}" type="presParOf" srcId="{972B568C-4B58-42D4-8B6D-CEDC7C1CD7D5}" destId="{7A3F97AB-8BAE-43DD-AF6E-E1873F93EE7C}" srcOrd="1" destOrd="0" presId="urn:microsoft.com/office/officeart/2005/8/layout/chevron2"/>
    <dgm:cxn modelId="{1314FC0C-DD00-4990-B384-EF840DEAC0C1}" type="presOf" srcId="{25768D47-4BFB-4B80-B651-CEE8994C6E79}" destId="{7A3F97AB-8BAE-43DD-AF6E-E1873F93EE7C}" srcOrd="0" destOrd="0" presId="urn:microsoft.com/office/officeart/2005/8/layout/chevron2"/>
    <dgm:cxn modelId="{E013C942-8D8B-4B9D-9C01-E6D657846958}" type="presParOf" srcId="{C51A01D2-0F5E-4DA0-BAAB-B1803E8134E6}" destId="{06024CC5-D215-4A11-8693-08D2DD1CD910}" srcOrd="1" destOrd="0" presId="urn:microsoft.com/office/officeart/2005/8/layout/chevron2"/>
    <dgm:cxn modelId="{84AFB696-EB9B-4E29-B963-4BEA7D6F4D63}" type="presOf" srcId="{6ADA54CD-FD68-46D7-87A5-F39E50DE5314}" destId="{06024CC5-D215-4A11-8693-08D2DD1CD910}" srcOrd="0" destOrd="0" presId="urn:microsoft.com/office/officeart/2005/8/layout/chevron2"/>
    <dgm:cxn modelId="{F6837719-3FD3-4A15-A525-DB68FACE0DFA}" type="presParOf" srcId="{C51A01D2-0F5E-4DA0-BAAB-B1803E8134E6}" destId="{8A8E98A7-59A8-45F5-8B23-F6EE9FB0E968}" srcOrd="2" destOrd="0" presId="urn:microsoft.com/office/officeart/2005/8/layout/chevron2"/>
    <dgm:cxn modelId="{9F5B8935-37E6-4CBD-9D31-B4050F9D892D}" type="presParOf" srcId="{8A8E98A7-59A8-45F5-8B23-F6EE9FB0E968}" destId="{01E200AF-0E5A-4277-B77F-79053D34242B}" srcOrd="0" destOrd="2" presId="urn:microsoft.com/office/officeart/2005/8/layout/chevron2"/>
    <dgm:cxn modelId="{C5BBB458-D034-4263-83FC-9FB581A57C8C}" type="presOf" srcId="{F8B93ED8-3D5C-41F1-84FB-5D7277BB1531}" destId="{01E200AF-0E5A-4277-B77F-79053D34242B}" srcOrd="0" destOrd="0" presId="urn:microsoft.com/office/officeart/2005/8/layout/chevron2"/>
    <dgm:cxn modelId="{5680D177-F4A8-4DED-84CF-863751B46CF9}" type="presParOf" srcId="{8A8E98A7-59A8-45F5-8B23-F6EE9FB0E968}" destId="{80D166C6-B493-4EF0-BE82-5D311962080B}" srcOrd="1" destOrd="2" presId="urn:microsoft.com/office/officeart/2005/8/layout/chevron2"/>
    <dgm:cxn modelId="{1EF07939-D3A7-4639-95AC-16A8B58E10B6}" type="presOf" srcId="{A38F3D14-A06F-4FE0-AF65-B674711110BD}" destId="{80D166C6-B493-4EF0-BE82-5D311962080B}" srcOrd="0" destOrd="0" presId="urn:microsoft.com/office/officeart/2005/8/layout/chevron2"/>
    <dgm:cxn modelId="{993F8949-485B-4361-A1D8-14E1262D9A72}" type="presParOf" srcId="{C51A01D2-0F5E-4DA0-BAAB-B1803E8134E6}" destId="{4BB623CD-CBFC-49F8-B6FA-E49AB1367F81}" srcOrd="3" destOrd="0" presId="urn:microsoft.com/office/officeart/2005/8/layout/chevron2"/>
    <dgm:cxn modelId="{271074DE-666B-4851-9D7C-4B1DEDC8DCF0}" type="presOf" srcId="{DD617007-4641-406A-930D-6AF5BCF03F1B}" destId="{4BB623CD-CBFC-49F8-B6FA-E49AB1367F81}" srcOrd="0" destOrd="0" presId="urn:microsoft.com/office/officeart/2005/8/layout/chevron2"/>
    <dgm:cxn modelId="{2FFDBFD3-FA25-4AD6-AAB5-6759953401E5}" type="presParOf" srcId="{C51A01D2-0F5E-4DA0-BAAB-B1803E8134E6}" destId="{86F536F4-610C-4CEA-BF60-26654F3B49B1}" srcOrd="4" destOrd="0" presId="urn:microsoft.com/office/officeart/2005/8/layout/chevron2"/>
    <dgm:cxn modelId="{6D8F214C-2194-45B8-A790-328041AC5190}" type="presParOf" srcId="{86F536F4-610C-4CEA-BF60-26654F3B49B1}" destId="{5E20BAD7-F91C-41F1-8D8F-7859DB823869}" srcOrd="0" destOrd="4" presId="urn:microsoft.com/office/officeart/2005/8/layout/chevron2"/>
    <dgm:cxn modelId="{3F4B1094-F1F7-47CD-A770-6C50BAFDAD1F}" type="presOf" srcId="{434C1A5C-3898-4588-BA20-1FCFFB728EEE}" destId="{5E20BAD7-F91C-41F1-8D8F-7859DB823869}" srcOrd="0" destOrd="0" presId="urn:microsoft.com/office/officeart/2005/8/layout/chevron2"/>
    <dgm:cxn modelId="{3E4B9D69-F22B-4EE7-91A8-36BB65EB49A5}" type="presParOf" srcId="{86F536F4-610C-4CEA-BF60-26654F3B49B1}" destId="{5B32BA7E-A9E8-4355-8982-6398D8921883}" srcOrd="1" destOrd="4" presId="urn:microsoft.com/office/officeart/2005/8/layout/chevron2"/>
    <dgm:cxn modelId="{B0C0EFBB-A86D-4074-B11D-532A082F53E0}" type="presOf" srcId="{CBA08C17-94A1-4739-80CE-7515B1494778}" destId="{5B32BA7E-A9E8-4355-8982-6398D8921883}" srcOrd="0"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857005" cy="5183223"/>
        <a:chOff x="0" y="0"/>
        <a:chExt cx="10857005" cy="5183223"/>
      </a:xfrm>
    </dsp:grpSpPr>
    <dsp:sp modelId="{B9541F27-E07C-4087-9467-04EC6F053629}">
      <dsp:nvSpPr>
        <dsp:cNvPr id="5" name="矩形 4"/>
        <dsp:cNvSpPr/>
      </dsp:nvSpPr>
      <dsp:spPr bwMode="white">
        <a:xfrm>
          <a:off x="0" y="403861"/>
          <a:ext cx="10857005" cy="123698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842624" tIns="541528" rIns="842624" bIns="128016" anchor="t"/>
        <a:lstStyle>
          <a:lvl1pPr algn="l">
            <a:defRPr sz="26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marL="171450" lvl="1" indent="-171450" algn="l" defTabSz="711200">
            <a:lnSpc>
              <a:spcPct val="100000"/>
            </a:lnSpc>
            <a:spcBef>
              <a:spcPct val="0"/>
            </a:spcBef>
            <a:spcAft>
              <a:spcPct val="15000"/>
            </a:spcAft>
            <a:buClr>
              <a:schemeClr val="accent1"/>
            </a:buClr>
            <a:buFont typeface="Wingdings" panose="05000000000000000000" pitchFamily="2" charset="2"/>
            <a:buChar char="•"/>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依据构词学原理构建规则库，通过规则匹配确认新词。该方法准确率较高，但领域适用性差，耗时耗力</a:t>
          </a:r>
          <a:r>
            <a:rPr lang="zh-CN"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a:off x="0" y="403861"/>
        <a:ext cx="10857005" cy="1236980"/>
      </dsp:txXfrm>
    </dsp:sp>
    <dsp:sp modelId="{C06D3A33-E7FC-4390-BA48-230A3C8A2376}">
      <dsp:nvSpPr>
        <dsp:cNvPr id="4" name="圆角矩形 3"/>
        <dsp:cNvSpPr/>
      </dsp:nvSpPr>
      <dsp:spPr bwMode="white">
        <a:xfrm>
          <a:off x="542850" y="20101"/>
          <a:ext cx="7599903" cy="767520"/>
        </a:xfrm>
        <a:prstGeom prst="roundRect">
          <a:avLst/>
        </a:prstGeom>
      </dsp:spPr>
      <dsp:style>
        <a:lnRef idx="2">
          <a:schemeClr val="lt1"/>
        </a:lnRef>
        <a:fillRef idx="1">
          <a:schemeClr val="accent1"/>
        </a:fillRef>
        <a:effectRef idx="0">
          <a:scrgbClr r="0" g="0" b="0"/>
        </a:effectRef>
        <a:fontRef idx="minor">
          <a:schemeClr val="lt1"/>
        </a:fontRef>
      </dsp:style>
      <dsp:txBody>
        <a:bodyPr lIns="287258" tIns="0" rIns="287258" bIns="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规则</a:t>
          </a:r>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endPar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a:off x="542850" y="20101"/>
        <a:ext cx="7599903" cy="767520"/>
      </dsp:txXfrm>
    </dsp:sp>
    <dsp:sp modelId="{81B38E0D-1C64-490D-983C-C090D416C15A}">
      <dsp:nvSpPr>
        <dsp:cNvPr id="8" name="矩形 7"/>
        <dsp:cNvSpPr/>
      </dsp:nvSpPr>
      <dsp:spPr bwMode="white">
        <a:xfrm>
          <a:off x="0" y="2165002"/>
          <a:ext cx="10857005" cy="123698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842624" tIns="541528" rIns="842624" bIns="128016" anchor="t"/>
        <a:lstStyle>
          <a:lvl1pPr algn="l">
            <a:defRPr sz="26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marL="171450" lvl="1" indent="-171450">
            <a:lnSpc>
              <a:spcPct val="100000"/>
            </a:lnSpc>
            <a:spcBef>
              <a:spcPct val="0"/>
            </a:spcBef>
            <a:spcAft>
              <a:spcPct val="15000"/>
            </a:spcAft>
            <a:buClr>
              <a:schemeClr val="accent1"/>
            </a:buClr>
            <a:buFont typeface="Wingdings" panose="05000000000000000000" pitchFamily="2" charset="2"/>
            <a:buChar char="•"/>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普适性较强，不受领域内容限制，方便扩展移植，但该方法不能发现语言学信息，存在数据稀疏、准确性低等问题。</a:t>
          </a:r>
          <a:endParaRPr sz="2600">
            <a:solidFill>
              <a:schemeClr val="dk1"/>
            </a:solidFill>
          </a:endParaRPr>
        </a:p>
      </dsp:txBody>
      <dsp:txXfrm>
        <a:off x="0" y="2165002"/>
        <a:ext cx="10857005" cy="1236980"/>
      </dsp:txXfrm>
    </dsp:sp>
    <dsp:sp modelId="{BD5E997C-42B4-421C-95AC-48F0BD986CC2}">
      <dsp:nvSpPr>
        <dsp:cNvPr id="7" name="圆角矩形 6"/>
        <dsp:cNvSpPr/>
      </dsp:nvSpPr>
      <dsp:spPr bwMode="white">
        <a:xfrm>
          <a:off x="542850" y="1781242"/>
          <a:ext cx="7599903" cy="767520"/>
        </a:xfrm>
        <a:prstGeom prst="roundRect">
          <a:avLst/>
        </a:prstGeom>
      </dsp:spPr>
      <dsp:style>
        <a:lnRef idx="2">
          <a:schemeClr val="lt1"/>
        </a:lnRef>
        <a:fillRef idx="1">
          <a:schemeClr val="accent1"/>
        </a:fillRef>
        <a:effectRef idx="0">
          <a:scrgbClr r="0" g="0" b="0"/>
        </a:effectRef>
        <a:fontRef idx="minor">
          <a:schemeClr val="lt1"/>
        </a:fontRef>
      </dsp:style>
      <dsp:txBody>
        <a:bodyPr lIns="287258" tIns="0" rIns="287258" bIns="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zh-CN"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统计</a:t>
          </a:r>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p>
      </dsp:txBody>
      <dsp:txXfrm>
        <a:off x="542850" y="1781242"/>
        <a:ext cx="7599903" cy="767520"/>
      </dsp:txXfrm>
    </dsp:sp>
    <dsp:sp modelId="{B26DBD13-3646-415C-8333-7967F0A2FADD}">
      <dsp:nvSpPr>
        <dsp:cNvPr id="11" name="矩形 10"/>
        <dsp:cNvSpPr/>
      </dsp:nvSpPr>
      <dsp:spPr bwMode="white">
        <a:xfrm>
          <a:off x="0" y="3926142"/>
          <a:ext cx="10857005" cy="123698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842624" tIns="541528" rIns="842624" bIns="128016" anchor="t"/>
        <a:lstStyle>
          <a:lvl1pPr algn="l">
            <a:defRPr sz="26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marL="171450" lvl="1" indent="-171450">
            <a:lnSpc>
              <a:spcPct val="100000"/>
            </a:lnSpc>
            <a:spcBef>
              <a:spcPct val="0"/>
            </a:spcBef>
            <a:spcAft>
              <a:spcPct val="15000"/>
            </a:spcAft>
            <a:buClr>
              <a:schemeClr val="accent1"/>
            </a:buClr>
            <a:buFont typeface="Wingdings" panose="05000000000000000000" pitchFamily="2" charset="2"/>
            <a:buChar char="•"/>
          </a:pPr>
          <a:r>
            <a:rPr lang="zh-CN" altLang="en-US" sz="18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Times New Roman" panose="02020603050405020304" pitchFamily="18" charset="0"/>
            </a:rPr>
            <a:t>既有基于规则的准确性，又有基于统计的快速泛化能力，目前研究多采用统计方法为主，规则知识相辅的新词发现方法。</a:t>
          </a:r>
          <a:endParaRPr>
            <a:solidFill>
              <a:schemeClr val="dk1"/>
            </a:solidFill>
          </a:endParaRPr>
        </a:p>
      </dsp:txBody>
      <dsp:txXfrm>
        <a:off x="0" y="3926142"/>
        <a:ext cx="10857005" cy="1236980"/>
      </dsp:txXfrm>
    </dsp:sp>
    <dsp:sp modelId="{CA99F363-BA3E-44A5-9262-00847651693A}">
      <dsp:nvSpPr>
        <dsp:cNvPr id="10" name="圆角矩形 9"/>
        <dsp:cNvSpPr/>
      </dsp:nvSpPr>
      <dsp:spPr bwMode="white">
        <a:xfrm>
          <a:off x="542850" y="3542382"/>
          <a:ext cx="7599903" cy="767520"/>
        </a:xfrm>
        <a:prstGeom prst="roundRect">
          <a:avLst/>
        </a:prstGeom>
      </dsp:spPr>
      <dsp:style>
        <a:lnRef idx="2">
          <a:schemeClr val="lt1"/>
        </a:lnRef>
        <a:fillRef idx="1">
          <a:schemeClr val="accent1"/>
        </a:fillRef>
        <a:effectRef idx="0">
          <a:scrgbClr r="0" g="0" b="0"/>
        </a:effectRef>
        <a:fontRef idx="minor">
          <a:schemeClr val="lt1"/>
        </a:fontRef>
      </dsp:style>
      <dsp:txBody>
        <a:bodyPr lIns="287258" tIns="0" rIns="287258" bIns="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规则与统计相结合</a:t>
          </a:r>
          <a:r>
            <a:rPr lang="zh-CN" altLang="en-US" sz="2000" b="0" kern="12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的新词发现方法</a:t>
          </a:r>
        </a:p>
      </dsp:txBody>
      <dsp:txXfrm>
        <a:off x="542850" y="3542382"/>
        <a:ext cx="7599903" cy="767520"/>
      </dsp:txXfrm>
    </dsp:sp>
    <dsp:sp modelId="{ADE9D8B2-18F4-4154-939C-6F64A86D518C}">
      <dsp:nvSpPr>
        <dsp:cNvPr id="3" name="矩形 2" hidden="1"/>
        <dsp:cNvSpPr/>
      </dsp:nvSpPr>
      <dsp:spPr>
        <a:xfrm>
          <a:off x="0" y="20101"/>
          <a:ext cx="542850" cy="767520"/>
        </a:xfrm>
        <a:prstGeom prst="rect">
          <a:avLst/>
        </a:prstGeom>
      </dsp:spPr>
      <dsp:txXfrm>
        <a:off x="0" y="20101"/>
        <a:ext cx="542850" cy="767520"/>
      </dsp:txXfrm>
    </dsp:sp>
    <dsp:sp modelId="{24328530-38CD-4D55-91EC-88474D4B3175}">
      <dsp:nvSpPr>
        <dsp:cNvPr id="6" name="矩形 5" hidden="1"/>
        <dsp:cNvSpPr/>
      </dsp:nvSpPr>
      <dsp:spPr>
        <a:xfrm>
          <a:off x="0" y="1781242"/>
          <a:ext cx="542850" cy="767520"/>
        </a:xfrm>
        <a:prstGeom prst="rect">
          <a:avLst/>
        </a:prstGeom>
      </dsp:spPr>
      <dsp:txXfrm>
        <a:off x="0" y="1781242"/>
        <a:ext cx="542850" cy="767520"/>
      </dsp:txXfrm>
    </dsp:sp>
    <dsp:sp modelId="{8D01045A-AAB0-43FA-B1DD-AD3AB99DC485}">
      <dsp:nvSpPr>
        <dsp:cNvPr id="9" name="矩形 8" hidden="1"/>
        <dsp:cNvSpPr/>
      </dsp:nvSpPr>
      <dsp:spPr>
        <a:xfrm>
          <a:off x="0" y="3542382"/>
          <a:ext cx="542850" cy="767520"/>
        </a:xfrm>
        <a:prstGeom prst="rect">
          <a:avLst/>
        </a:prstGeom>
      </dsp:spPr>
      <dsp:txXfrm>
        <a:off x="0" y="3542382"/>
        <a:ext cx="542850" cy="767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848574" cy="5418667"/>
        <a:chOff x="0" y="0"/>
        <a:chExt cx="9848574" cy="5418667"/>
      </a:xfrm>
    </dsp:grpSpPr>
    <dsp:sp modelId="{2397EA61-2083-40FF-BA53-B40DBD2DF3C0}">
      <dsp:nvSpPr>
        <dsp:cNvPr id="3" name="椭圆 2"/>
        <dsp:cNvSpPr/>
      </dsp:nvSpPr>
      <dsp:spPr bwMode="white">
        <a:xfrm>
          <a:off x="0" y="0"/>
          <a:ext cx="569556" cy="569556"/>
        </a:xfrm>
        <a:prstGeom prst="ellipse">
          <a:avLst/>
        </a:prstGeom>
      </dsp:spPr>
      <dsp:style>
        <a:lnRef idx="0">
          <a:schemeClr val="accent1"/>
        </a:lnRef>
        <a:fillRef idx="1">
          <a:schemeClr val="accent1">
            <a:tint val="40000"/>
          </a:schemeClr>
        </a:fillRef>
        <a:effectRef idx="0">
          <a:scrgbClr r="0" g="0" b="0"/>
        </a:effectRef>
        <a:fontRef idx="minor"/>
      </dsp:style>
      <dsp:txXfrm>
        <a:off x="0" y="0"/>
        <a:ext cx="569556" cy="569556"/>
      </dsp:txXfrm>
    </dsp:sp>
    <dsp:sp modelId="{73CF9F5F-5AC6-4C87-8BC3-651862DC01AC}">
      <dsp:nvSpPr>
        <dsp:cNvPr id="4" name="弦形 3"/>
        <dsp:cNvSpPr/>
      </dsp:nvSpPr>
      <dsp:spPr bwMode="white">
        <a:xfrm>
          <a:off x="56956" y="56956"/>
          <a:ext cx="455645" cy="455645"/>
        </a:xfrm>
        <a:prstGeom prst="chord">
          <a:avLst>
            <a:gd name="adj1" fmla="val 1800000"/>
            <a:gd name="adj2" fmla="val 9000000"/>
          </a:avLst>
        </a:prstGeom>
      </dsp:spPr>
      <dsp:style>
        <a:lnRef idx="2">
          <a:schemeClr val="accent1"/>
        </a:lnRef>
        <a:fillRef idx="1">
          <a:schemeClr val="accent1"/>
        </a:fillRef>
        <a:effectRef idx="0">
          <a:scrgbClr r="0" g="0" b="0"/>
        </a:effectRef>
        <a:fontRef idx="minor">
          <a:schemeClr val="lt1"/>
        </a:fontRef>
      </dsp:style>
      <dsp:txXfrm>
        <a:off x="56956" y="56956"/>
        <a:ext cx="455645" cy="455645"/>
      </dsp:txXfrm>
    </dsp:sp>
    <dsp:sp modelId="{DF13871C-C79D-46EF-A5D1-06353639D527}">
      <dsp:nvSpPr>
        <dsp:cNvPr id="5" name="矩形 4"/>
        <dsp:cNvSpPr/>
      </dsp:nvSpPr>
      <dsp:spPr bwMode="white">
        <a:xfrm>
          <a:off x="688214" y="569556"/>
          <a:ext cx="1684937" cy="23968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分别取各词串最大阈值作为上限</a:t>
          </a:r>
          <a:endParaRPr>
            <a:solidFill>
              <a:schemeClr val="tx1"/>
            </a:solidFill>
          </a:endParaRPr>
        </a:p>
      </dsp:txBody>
      <dsp:txXfrm>
        <a:off x="688214" y="569556"/>
        <a:ext cx="1684937" cy="2396882"/>
      </dsp:txXfrm>
    </dsp:sp>
    <dsp:sp modelId="{F4F3BFC7-FD50-446F-819C-1AD8D6BB4E61}">
      <dsp:nvSpPr>
        <dsp:cNvPr id="6" name="矩形 5"/>
        <dsp:cNvSpPr/>
      </dsp:nvSpPr>
      <dsp:spPr bwMode="white">
        <a:xfrm>
          <a:off x="688214" y="0"/>
          <a:ext cx="1684937" cy="56955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dirty="0">
              <a:solidFill>
                <a:schemeClr val="tx1"/>
              </a:solidFill>
            </a:rPr>
            <a:t>①</a:t>
          </a:r>
          <a:endParaRPr>
            <a:solidFill>
              <a:schemeClr val="tx1"/>
            </a:solidFill>
          </a:endParaRPr>
        </a:p>
      </dsp:txBody>
      <dsp:txXfrm>
        <a:off x="688214" y="0"/>
        <a:ext cx="1684937" cy="569556"/>
      </dsp:txXfrm>
    </dsp:sp>
    <dsp:sp modelId="{D5473529-D89D-4F7C-8884-4DF9B8BC032F}">
      <dsp:nvSpPr>
        <dsp:cNvPr id="7" name="椭圆 6"/>
        <dsp:cNvSpPr/>
      </dsp:nvSpPr>
      <dsp:spPr bwMode="white">
        <a:xfrm>
          <a:off x="2491808" y="0"/>
          <a:ext cx="569556" cy="569556"/>
        </a:xfrm>
        <a:prstGeom prst="ellipse">
          <a:avLst/>
        </a:prstGeom>
      </dsp:spPr>
      <dsp:style>
        <a:lnRef idx="0">
          <a:schemeClr val="accent1"/>
        </a:lnRef>
        <a:fillRef idx="1">
          <a:schemeClr val="accent1">
            <a:tint val="40000"/>
          </a:schemeClr>
        </a:fillRef>
        <a:effectRef idx="0">
          <a:scrgbClr r="0" g="0" b="0"/>
        </a:effectRef>
        <a:fontRef idx="minor"/>
      </dsp:style>
      <dsp:txXfrm>
        <a:off x="2491808" y="0"/>
        <a:ext cx="569556" cy="569556"/>
      </dsp:txXfrm>
    </dsp:sp>
    <dsp:sp modelId="{C5AEA602-E0CD-475D-9A75-4DE80A9C74D4}">
      <dsp:nvSpPr>
        <dsp:cNvPr id="8" name="弦形 7"/>
        <dsp:cNvSpPr/>
      </dsp:nvSpPr>
      <dsp:spPr bwMode="white">
        <a:xfrm>
          <a:off x="2548763" y="56956"/>
          <a:ext cx="455645" cy="455645"/>
        </a:xfrm>
        <a:prstGeom prst="chord">
          <a:avLst>
            <a:gd name="adj1" fmla="val 0"/>
            <a:gd name="adj2" fmla="val 10800000"/>
          </a:avLst>
        </a:prstGeom>
      </dsp:spPr>
      <dsp:style>
        <a:lnRef idx="2">
          <a:schemeClr val="accent1"/>
        </a:lnRef>
        <a:fillRef idx="1">
          <a:schemeClr val="accent1"/>
        </a:fillRef>
        <a:effectRef idx="0">
          <a:scrgbClr r="0" g="0" b="0"/>
        </a:effectRef>
        <a:fontRef idx="minor">
          <a:schemeClr val="lt1"/>
        </a:fontRef>
      </dsp:style>
      <dsp:txXfrm>
        <a:off x="2548763" y="56956"/>
        <a:ext cx="455645" cy="455645"/>
      </dsp:txXfrm>
    </dsp:sp>
    <dsp:sp modelId="{BC309588-71E9-4B2A-8D5F-46E7C66FFC63}">
      <dsp:nvSpPr>
        <dsp:cNvPr id="9" name="矩形 8"/>
        <dsp:cNvSpPr/>
      </dsp:nvSpPr>
      <dsp:spPr bwMode="white">
        <a:xfrm>
          <a:off x="3180021" y="569556"/>
          <a:ext cx="1684937" cy="23968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indent="0" algn="l" defTabSz="889000">
            <a:lnSpc>
              <a:spcPct val="90000"/>
            </a:lnSpc>
            <a:spcBef>
              <a:spcPct val="0"/>
            </a:spcBef>
            <a:spcAft>
              <a:spcPct val="35000"/>
            </a:spcAft>
            <a:buNone/>
          </a:pP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为最大值阈值的</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为最大值阈值的</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，以此类推设定</a:t>
          </a:r>
          <a:endParaRPr>
            <a:solidFill>
              <a:schemeClr val="tx1"/>
            </a:solidFill>
          </a:endParaRPr>
        </a:p>
      </dsp:txBody>
      <dsp:txXfrm>
        <a:off x="3180021" y="569556"/>
        <a:ext cx="1684937" cy="2396882"/>
      </dsp:txXfrm>
    </dsp:sp>
    <dsp:sp modelId="{3632876D-4B41-4674-B723-8AE9EB805051}">
      <dsp:nvSpPr>
        <dsp:cNvPr id="10" name="矩形 9"/>
        <dsp:cNvSpPr/>
      </dsp:nvSpPr>
      <dsp:spPr bwMode="white">
        <a:xfrm>
          <a:off x="3180021" y="0"/>
          <a:ext cx="1684937" cy="56955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dirty="0">
              <a:solidFill>
                <a:schemeClr val="tx1"/>
              </a:solidFill>
            </a:rPr>
            <a:t>②</a:t>
          </a:r>
          <a:endParaRPr>
            <a:solidFill>
              <a:schemeClr val="tx1"/>
            </a:solidFill>
          </a:endParaRPr>
        </a:p>
      </dsp:txBody>
      <dsp:txXfrm>
        <a:off x="3180021" y="0"/>
        <a:ext cx="1684937" cy="569556"/>
      </dsp:txXfrm>
    </dsp:sp>
    <dsp:sp modelId="{89E3362C-EC71-4591-8D0B-27BF22B5AEF0}">
      <dsp:nvSpPr>
        <dsp:cNvPr id="11" name="椭圆 10"/>
        <dsp:cNvSpPr/>
      </dsp:nvSpPr>
      <dsp:spPr bwMode="white">
        <a:xfrm>
          <a:off x="4983616" y="0"/>
          <a:ext cx="569556" cy="569556"/>
        </a:xfrm>
        <a:prstGeom prst="ellipse">
          <a:avLst/>
        </a:prstGeom>
      </dsp:spPr>
      <dsp:style>
        <a:lnRef idx="0">
          <a:schemeClr val="accent1"/>
        </a:lnRef>
        <a:fillRef idx="1">
          <a:schemeClr val="accent1">
            <a:tint val="40000"/>
          </a:schemeClr>
        </a:fillRef>
        <a:effectRef idx="0">
          <a:scrgbClr r="0" g="0" b="0"/>
        </a:effectRef>
        <a:fontRef idx="minor"/>
      </dsp:style>
      <dsp:txXfrm>
        <a:off x="4983616" y="0"/>
        <a:ext cx="569556" cy="569556"/>
      </dsp:txXfrm>
    </dsp:sp>
    <dsp:sp modelId="{0B3B51C5-A817-4404-812E-BC3ADB53BC1B}">
      <dsp:nvSpPr>
        <dsp:cNvPr id="12" name="弦形 11"/>
        <dsp:cNvSpPr/>
      </dsp:nvSpPr>
      <dsp:spPr bwMode="white">
        <a:xfrm>
          <a:off x="5040571" y="56956"/>
          <a:ext cx="455645" cy="455645"/>
        </a:xfrm>
        <a:prstGeom prst="chord">
          <a:avLst>
            <a:gd name="adj1" fmla="val 19800000"/>
            <a:gd name="adj2" fmla="val 12600000"/>
          </a:avLst>
        </a:prstGeom>
      </dsp:spPr>
      <dsp:style>
        <a:lnRef idx="2">
          <a:schemeClr val="accent1"/>
        </a:lnRef>
        <a:fillRef idx="1">
          <a:schemeClr val="accent1"/>
        </a:fillRef>
        <a:effectRef idx="0">
          <a:scrgbClr r="0" g="0" b="0"/>
        </a:effectRef>
        <a:fontRef idx="minor">
          <a:schemeClr val="lt1"/>
        </a:fontRef>
      </dsp:style>
      <dsp:txXfrm>
        <a:off x="5040571" y="56956"/>
        <a:ext cx="455645" cy="455645"/>
      </dsp:txXfrm>
    </dsp:sp>
    <dsp:sp modelId="{F40A3CEA-3789-4ABF-883E-CE120D8E2404}">
      <dsp:nvSpPr>
        <dsp:cNvPr id="13" name="矩形 12"/>
        <dsp:cNvSpPr/>
      </dsp:nvSpPr>
      <dsp:spPr bwMode="white">
        <a:xfrm>
          <a:off x="5671829" y="569556"/>
          <a:ext cx="1684937" cy="23968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统计该组合各个参数阈值从</a:t>
          </a:r>
          <a:r>
            <a:rPr lang="en-US" altLang="zh-CN"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0.1-0.9</a:t>
          </a:r>
          <a:r>
            <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的所有结果</a:t>
          </a:r>
          <a:endParaRPr lang="zh-CN" altLang="en-US" sz="2000" kern="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lvl="0" algn="l" defTabSz="889000">
            <a:lnSpc>
              <a:spcPct val="90000"/>
            </a:lnSpc>
            <a:spcBef>
              <a:spcPct val="0"/>
            </a:spcBef>
            <a:spcAft>
              <a:spcPct val="35000"/>
            </a:spcAft>
            <a:buNone/>
          </a:pPr>
          <a:endParaRPr lang="zh-CN" altLang="en-US" sz="2000" kern="1200" dirty="0">
            <a:solidFill>
              <a:schemeClr val="tx1"/>
            </a:solidFill>
          </a:endParaRPr>
        </a:p>
        <a:p>
          <a:pPr marL="228600" lvl="1" indent="-228600" algn="l" defTabSz="889000">
            <a:lnSpc>
              <a:spcPct val="90000"/>
            </a:lnSpc>
            <a:spcBef>
              <a:spcPct val="0"/>
            </a:spcBef>
            <a:spcAft>
              <a:spcPct val="15000"/>
            </a:spcAft>
            <a:buChar char="•"/>
          </a:pPr>
          <a:endParaRPr lang="zh-CN" altLang="en-US" sz="2000" kern="1200" dirty="0">
            <a:solidFill>
              <a:schemeClr val="tx1"/>
            </a:solidFill>
          </a:endParaRPr>
        </a:p>
      </dsp:txBody>
      <dsp:txXfrm>
        <a:off x="5671829" y="569556"/>
        <a:ext cx="1684937" cy="2396882"/>
      </dsp:txXfrm>
    </dsp:sp>
    <dsp:sp modelId="{2433CE22-86E0-46F0-8AC5-BDC7C2DDC0C2}">
      <dsp:nvSpPr>
        <dsp:cNvPr id="14" name="矩形 13"/>
        <dsp:cNvSpPr/>
      </dsp:nvSpPr>
      <dsp:spPr bwMode="white">
        <a:xfrm>
          <a:off x="5671829" y="0"/>
          <a:ext cx="1684937" cy="56955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dirty="0">
              <a:solidFill>
                <a:schemeClr val="tx1"/>
              </a:solidFill>
            </a:rPr>
            <a:t>③</a:t>
          </a:r>
          <a:endParaRPr>
            <a:solidFill>
              <a:schemeClr val="tx1"/>
            </a:solidFill>
          </a:endParaRPr>
        </a:p>
      </dsp:txBody>
      <dsp:txXfrm>
        <a:off x="5671829" y="0"/>
        <a:ext cx="1684937" cy="569556"/>
      </dsp:txXfrm>
    </dsp:sp>
    <dsp:sp modelId="{31C48B38-3C0B-4257-8C72-153E93D354FD}">
      <dsp:nvSpPr>
        <dsp:cNvPr id="15" name="椭圆 14"/>
        <dsp:cNvSpPr/>
      </dsp:nvSpPr>
      <dsp:spPr bwMode="white">
        <a:xfrm>
          <a:off x="7475424" y="0"/>
          <a:ext cx="569556" cy="569556"/>
        </a:xfrm>
        <a:prstGeom prst="ellipse">
          <a:avLst/>
        </a:prstGeom>
      </dsp:spPr>
      <dsp:style>
        <a:lnRef idx="0">
          <a:schemeClr val="accent1"/>
        </a:lnRef>
        <a:fillRef idx="1">
          <a:schemeClr val="accent1">
            <a:tint val="40000"/>
          </a:schemeClr>
        </a:fillRef>
        <a:effectRef idx="0">
          <a:scrgbClr r="0" g="0" b="0"/>
        </a:effectRef>
        <a:fontRef idx="minor"/>
      </dsp:style>
      <dsp:txXfrm>
        <a:off x="7475424" y="0"/>
        <a:ext cx="569556" cy="569556"/>
      </dsp:txXfrm>
    </dsp:sp>
    <dsp:sp modelId="{61DF096F-8010-4492-B06A-F85316E41854}">
      <dsp:nvSpPr>
        <dsp:cNvPr id="16" name="弦形 15"/>
        <dsp:cNvSpPr/>
      </dsp:nvSpPr>
      <dsp:spPr bwMode="white">
        <a:xfrm>
          <a:off x="7532379" y="56956"/>
          <a:ext cx="455645" cy="455645"/>
        </a:xfrm>
        <a:prstGeom prst="chord">
          <a:avLst>
            <a:gd name="adj1" fmla="val 16200000"/>
            <a:gd name="adj2" fmla="val 16200000"/>
          </a:avLst>
        </a:prstGeom>
      </dsp:spPr>
      <dsp:style>
        <a:lnRef idx="2">
          <a:schemeClr val="accent1"/>
        </a:lnRef>
        <a:fillRef idx="1">
          <a:schemeClr val="accent1"/>
        </a:fillRef>
        <a:effectRef idx="0">
          <a:scrgbClr r="0" g="0" b="0"/>
        </a:effectRef>
        <a:fontRef idx="minor">
          <a:schemeClr val="lt1"/>
        </a:fontRef>
      </dsp:style>
      <dsp:txXfrm>
        <a:off x="7532379" y="56956"/>
        <a:ext cx="455645" cy="455645"/>
      </dsp:txXfrm>
    </dsp:sp>
    <dsp:sp modelId="{FD829E6F-63D3-47C0-A9A5-A05D8442D9FC}">
      <dsp:nvSpPr>
        <dsp:cNvPr id="17" name="矩形 16"/>
        <dsp:cNvSpPr/>
      </dsp:nvSpPr>
      <dsp:spPr bwMode="white">
        <a:xfrm>
          <a:off x="8163637" y="569556"/>
          <a:ext cx="1684937" cy="23968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选取该组合结果中</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F1</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值最大的阈值组合为最终结果</a:t>
          </a:r>
          <a:endParaRPr lang="zh-CN" altLang="en-US" sz="2000" dirty="0">
            <a:solidFill>
              <a:schemeClr val="tx1"/>
            </a:solidFill>
          </a:endParaRPr>
        </a:p>
      </dsp:txBody>
      <dsp:txXfrm>
        <a:off x="8163637" y="569556"/>
        <a:ext cx="1684937" cy="2396882"/>
      </dsp:txXfrm>
    </dsp:sp>
    <dsp:sp modelId="{5A1FEDEB-A06C-45A2-B4CA-3B9A4AE8DF20}">
      <dsp:nvSpPr>
        <dsp:cNvPr id="18" name="矩形 17"/>
        <dsp:cNvSpPr/>
      </dsp:nvSpPr>
      <dsp:spPr bwMode="white">
        <a:xfrm>
          <a:off x="8163637" y="0"/>
          <a:ext cx="1684937" cy="56955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0800" tIns="50800" rIns="50800" bIns="5080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dirty="0">
              <a:solidFill>
                <a:schemeClr val="tx1"/>
              </a:solidFill>
            </a:rPr>
            <a:t>④</a:t>
          </a:r>
          <a:endParaRPr>
            <a:solidFill>
              <a:schemeClr val="tx1"/>
            </a:solidFill>
          </a:endParaRPr>
        </a:p>
      </dsp:txBody>
      <dsp:txXfrm>
        <a:off x="8163637" y="0"/>
        <a:ext cx="1684937" cy="569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060685" cy="4215653"/>
        <a:chOff x="0" y="0"/>
        <a:chExt cx="11060685" cy="4215653"/>
      </a:xfrm>
    </dsp:grpSpPr>
    <dsp:sp modelId="{195BE211-964D-411D-9B35-8E4F7F243BB2}">
      <dsp:nvSpPr>
        <dsp:cNvPr id="3" name="燕尾形 2"/>
        <dsp:cNvSpPr/>
      </dsp:nvSpPr>
      <dsp:spPr bwMode="white">
        <a:xfrm rot="5400000">
          <a:off x="-230291" y="230291"/>
          <a:ext cx="1535275" cy="1074693"/>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t> </a:t>
          </a:r>
          <a:endParaRPr lang="zh-CN" altLang="en-US" sz="1800" dirty="0"/>
        </a:p>
      </dsp:txBody>
      <dsp:txXfrm rot="5400000">
        <a:off x="-230291" y="230291"/>
        <a:ext cx="1535275" cy="1074693"/>
      </dsp:txXfrm>
    </dsp:sp>
    <dsp:sp modelId="{7A3F97AB-8BAE-43DD-AF6E-E1873F93EE7C}">
      <dsp:nvSpPr>
        <dsp:cNvPr id="4" name="同侧圆角矩形 3"/>
        <dsp:cNvSpPr/>
      </dsp:nvSpPr>
      <dsp:spPr bwMode="white">
        <a:xfrm rot="5400000">
          <a:off x="5568724" y="-4494032"/>
          <a:ext cx="997929" cy="998599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marR="0" lvl="1" indent="-171450" algn="just" defTabSz="914400" eaLnBrk="1" fontAlgn="auto" latinLnBrk="0" hangingPunct="1">
            <a:lnSpc>
              <a:spcPct val="100000"/>
            </a:lnSpc>
            <a:spcBef>
              <a:spcPts val="0"/>
            </a:spcBef>
            <a:spcAft>
              <a:spcPts val="0"/>
            </a:spcAft>
            <a:buClrTx/>
            <a:buSzTx/>
            <a:buFontTx/>
            <a:buChar char="•"/>
          </a:pP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本研究提出一种融合汉字多语义信息与文本外部统计特征实现医学新词发现的方法。</a:t>
          </a:r>
          <a:endPar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rot="5400000">
        <a:off x="5568724" y="-4494032"/>
        <a:ext cx="997929" cy="9985992"/>
      </dsp:txXfrm>
    </dsp:sp>
    <dsp:sp modelId="{01E200AF-0E5A-4277-B77F-79053D34242B}">
      <dsp:nvSpPr>
        <dsp:cNvPr id="5" name="燕尾形 4"/>
        <dsp:cNvSpPr/>
      </dsp:nvSpPr>
      <dsp:spPr bwMode="white">
        <a:xfrm rot="5400000">
          <a:off x="-230291" y="1570480"/>
          <a:ext cx="1535275" cy="1074693"/>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t> </a:t>
          </a:r>
          <a:endParaRPr lang="zh-CN" altLang="en-US" sz="1800" dirty="0"/>
        </a:p>
      </dsp:txBody>
      <dsp:txXfrm rot="5400000">
        <a:off x="-230291" y="1570480"/>
        <a:ext cx="1535275" cy="1074693"/>
      </dsp:txXfrm>
    </dsp:sp>
    <dsp:sp modelId="{80D166C6-B493-4EF0-BE82-5D311962080B}">
      <dsp:nvSpPr>
        <dsp:cNvPr id="6" name="同侧圆角矩形 5"/>
        <dsp:cNvSpPr/>
      </dsp:nvSpPr>
      <dsp:spPr bwMode="white">
        <a:xfrm rot="5400000">
          <a:off x="5568724" y="-3153843"/>
          <a:ext cx="997929" cy="998599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marR="0" lvl="1" indent="-171450" algn="just" defTabSz="914400" eaLnBrk="1" fontAlgn="auto" latinLnBrk="0" hangingPunct="1">
            <a:lnSpc>
              <a:spcPct val="100000"/>
            </a:lnSpc>
            <a:spcBef>
              <a:spcPts val="0"/>
            </a:spcBef>
            <a:spcAft>
              <a:spcPts val="0"/>
            </a:spcAft>
            <a:buClrTx/>
            <a:buSzTx/>
            <a:buFontTx/>
            <a:buChar char="•"/>
          </a:pP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以规范用词的医学文献摘要数据为医学新词发现来源，通过计算</a:t>
          </a:r>
          <a:r>
            <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词串的关联置信度、左右邻接熵、</a:t>
          </a:r>
          <a:r>
            <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BERT</a:t>
          </a: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向量相似度、汉字多语义词向量相似度，识别</a:t>
          </a:r>
          <a:r>
            <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词串是否为医学新词。</a:t>
          </a:r>
          <a:endPar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rot="5400000">
        <a:off x="5568724" y="-3153843"/>
        <a:ext cx="997929" cy="9985992"/>
      </dsp:txXfrm>
    </dsp:sp>
    <dsp:sp modelId="{5E20BAD7-F91C-41F1-8D8F-7859DB823869}">
      <dsp:nvSpPr>
        <dsp:cNvPr id="7" name="燕尾形 6"/>
        <dsp:cNvSpPr/>
      </dsp:nvSpPr>
      <dsp:spPr bwMode="white">
        <a:xfrm rot="5400000">
          <a:off x="-230291" y="2910669"/>
          <a:ext cx="1535275" cy="1074693"/>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t> </a:t>
          </a:r>
          <a:endParaRPr lang="zh-CN" altLang="en-US" sz="1800" dirty="0"/>
        </a:p>
      </dsp:txBody>
      <dsp:txXfrm rot="5400000">
        <a:off x="-230291" y="2910669"/>
        <a:ext cx="1535275" cy="1074693"/>
      </dsp:txXfrm>
    </dsp:sp>
    <dsp:sp modelId="{5B32BA7E-A9E8-4355-8982-6398D8921883}">
      <dsp:nvSpPr>
        <dsp:cNvPr id="8" name="同侧圆角矩形 7"/>
        <dsp:cNvSpPr/>
      </dsp:nvSpPr>
      <dsp:spPr bwMode="white">
        <a:xfrm rot="5400000">
          <a:off x="5568724" y="-1813654"/>
          <a:ext cx="997929" cy="998599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marR="0" lvl="1" indent="-171450" algn="just" defTabSz="914400" eaLnBrk="1" fontAlgn="auto" latinLnBrk="0" hangingPunct="1">
            <a:lnSpc>
              <a:spcPct val="100000"/>
            </a:lnSpc>
            <a:spcBef>
              <a:spcPts val="0"/>
            </a:spcBef>
            <a:spcAft>
              <a:spcPts val="0"/>
            </a:spcAft>
            <a:buClrTx/>
            <a:buSzTx/>
            <a:buFontTx/>
            <a:buChar char="•"/>
          </a:pPr>
          <a:r>
            <a:rPr lang="zh-CN"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该方法不仅可以提高计算机的新词发现能力，还可提高计算机对医学文本自然语言处理效果及语言理解能力。为保障医学术语体系更新及时性、覆盖完整性提供了坚实基础，对医学分词及以分词为基础的信息检索、智能问答等下游医学语言处理任务等具有重要支撑作用。</a:t>
          </a:r>
          <a:endParaRPr lang="en-US" altLang="zh-CN" sz="18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rot="5400000">
        <a:off x="5568724" y="-1813654"/>
        <a:ext cx="997929" cy="9985992"/>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F0494B-DE63-5E4C-A46A-5A8196DAC12F}"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FD9999-BA5A-FC4A-9DCA-1722E60D13F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3A682-D657-4F0B-94E8-AEC3A450CE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EB5EF-8D50-461C-BC9C-38ED3E73D59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a:miter lim="800000"/>
          </a:ln>
        </p:spPr>
      </p:sp>
      <p:sp>
        <p:nvSpPr>
          <p:cNvPr id="4098" name="备注占位符 2"/>
          <p:cNvSpPr>
            <a:spLocks noGrp="1" noChangeArrowheads="1"/>
          </p:cNvSpPr>
          <p:nvPr>
            <p:ph type="body" idx="4294967295"/>
          </p:nvPr>
        </p:nvSpPr>
        <p:spPr/>
        <p:txBody>
          <a:bodyPr/>
          <a:lstStyle/>
          <a:p>
            <a:endParaRPr lang="zh-CN" altLang="en-US" dirty="0"/>
          </a:p>
        </p:txBody>
      </p:sp>
      <p:sp>
        <p:nvSpPr>
          <p:cNvPr id="4099" name="灯片编号占位符 3"/>
          <p:cNvSpPr>
            <a:spLocks noGrp="1" noChangeArrowheads="1"/>
          </p:cNvSpPr>
          <p:nvPr>
            <p:ph type="sldNum" sz="quarter" idx="5"/>
          </p:nvPr>
        </p:nvSpPr>
        <p:spPr bwMode="auto">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rPr>
              <a:t>1</a:t>
            </a:r>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微软雅黑" panose="020B0503020204020204" pitchFamily="34" charset="-122"/>
                <a:cs typeface="Times New Roman" panose="02020603050405020304" pitchFamily="18" charset="0"/>
              </a:rPr>
              <a:t>N-gram</a:t>
            </a:r>
            <a:r>
              <a:rPr lang="zh-CN" altLang="zh-CN" sz="1800" dirty="0">
                <a:effectLst/>
                <a:ea typeface="微软雅黑" panose="020B0503020204020204" pitchFamily="34" charset="-122"/>
                <a:cs typeface="Times New Roman" panose="02020603050405020304" pitchFamily="18" charset="0"/>
              </a:rPr>
              <a:t>算法结合关联置信度的</a:t>
            </a:r>
            <a:r>
              <a:rPr lang="en-US" altLang="zh-CN" sz="1800" dirty="0">
                <a:effectLst/>
                <a:ea typeface="微软雅黑" panose="020B0503020204020204" pitchFamily="34" charset="-122"/>
                <a:cs typeface="Times New Roman" panose="02020603050405020304" pitchFamily="18" charset="0"/>
              </a:rPr>
              <a:t>F1</a:t>
            </a:r>
            <a:r>
              <a:rPr lang="zh-CN" altLang="zh-CN" sz="1800" dirty="0">
                <a:effectLst/>
                <a:ea typeface="微软雅黑" panose="020B0503020204020204" pitchFamily="34" charset="-122"/>
                <a:cs typeface="Times New Roman" panose="02020603050405020304" pitchFamily="18" charset="0"/>
              </a:rPr>
              <a:t>值最差，虽然召回率较高，但是该方法的精确率过低。其次为</a:t>
            </a:r>
            <a:r>
              <a:rPr lang="en-US" altLang="zh-CN" sz="1800" dirty="0">
                <a:effectLst/>
                <a:ea typeface="微软雅黑" panose="020B0503020204020204" pitchFamily="34" charset="-122"/>
                <a:cs typeface="Times New Roman" panose="02020603050405020304" pitchFamily="18" charset="0"/>
              </a:rPr>
              <a:t>N-gram</a:t>
            </a:r>
            <a:r>
              <a:rPr lang="zh-CN" altLang="zh-CN" sz="1800" dirty="0">
                <a:effectLst/>
                <a:ea typeface="微软雅黑" panose="020B0503020204020204" pitchFamily="34" charset="-122"/>
                <a:cs typeface="Times New Roman" panose="02020603050405020304" pitchFamily="18" charset="0"/>
              </a:rPr>
              <a:t>算法结合左右信息熵，</a:t>
            </a:r>
            <a:r>
              <a:rPr lang="en-US" altLang="zh-CN" sz="1800" dirty="0">
                <a:effectLst/>
                <a:ea typeface="微软雅黑" panose="020B0503020204020204" pitchFamily="34" charset="-122"/>
                <a:cs typeface="Times New Roman" panose="02020603050405020304" pitchFamily="18" charset="0"/>
              </a:rPr>
              <a:t>N-gram</a:t>
            </a:r>
            <a:r>
              <a:rPr lang="zh-CN" altLang="zh-CN" sz="1800" dirty="0">
                <a:effectLst/>
                <a:ea typeface="微软雅黑" panose="020B0503020204020204" pitchFamily="34" charset="-122"/>
                <a:cs typeface="Times New Roman" panose="02020603050405020304" pitchFamily="18" charset="0"/>
              </a:rPr>
              <a:t>算法结合多语义词向量。当在</a:t>
            </a:r>
            <a:r>
              <a:rPr lang="en-US" altLang="zh-CN" sz="1800" dirty="0">
                <a:effectLst/>
                <a:ea typeface="微软雅黑" panose="020B0503020204020204" pitchFamily="34" charset="-122"/>
                <a:cs typeface="Times New Roman" panose="02020603050405020304" pitchFamily="18" charset="0"/>
              </a:rPr>
              <a:t>N-gram</a:t>
            </a:r>
            <a:r>
              <a:rPr lang="zh-CN" altLang="zh-CN" sz="1800" dirty="0">
                <a:effectLst/>
                <a:ea typeface="微软雅黑" panose="020B0503020204020204" pitchFamily="34" charset="-122"/>
                <a:cs typeface="Times New Roman" panose="02020603050405020304" pitchFamily="18" charset="0"/>
              </a:rPr>
              <a:t>算法分别结合关联置信度和左右信息熵的基础上加入多语义词向量后，</a:t>
            </a:r>
            <a:r>
              <a:rPr lang="en-US" altLang="zh-CN" sz="1800" dirty="0">
                <a:effectLst/>
                <a:ea typeface="微软雅黑" panose="020B0503020204020204" pitchFamily="34" charset="-122"/>
                <a:cs typeface="Times New Roman" panose="02020603050405020304" pitchFamily="18" charset="0"/>
              </a:rPr>
              <a:t>F1</a:t>
            </a:r>
            <a:r>
              <a:rPr lang="zh-CN" altLang="zh-CN" sz="1800" dirty="0">
                <a:effectLst/>
                <a:ea typeface="微软雅黑" panose="020B0503020204020204" pitchFamily="34" charset="-122"/>
                <a:cs typeface="Times New Roman" panose="02020603050405020304" pitchFamily="18" charset="0"/>
              </a:rPr>
              <a:t>值略有提升，并且关联置信度结合多语义词向量的效果略高于左右信息熵结合多语义词向量。当</a:t>
            </a:r>
            <a:r>
              <a:rPr lang="en-US" altLang="zh-CN" sz="1800" dirty="0">
                <a:effectLst/>
                <a:ea typeface="微软雅黑" panose="020B0503020204020204" pitchFamily="34" charset="-122"/>
                <a:cs typeface="Times New Roman" panose="02020603050405020304" pitchFamily="18" charset="0"/>
              </a:rPr>
              <a:t>N-gram</a:t>
            </a:r>
            <a:r>
              <a:rPr lang="zh-CN" altLang="zh-CN" sz="1800" dirty="0">
                <a:effectLst/>
                <a:ea typeface="微软雅黑" panose="020B0503020204020204" pitchFamily="34" charset="-122"/>
                <a:cs typeface="Times New Roman" panose="02020603050405020304" pitchFamily="18" charset="0"/>
              </a:rPr>
              <a:t>算法、关联置信度、左右信息熵三者结合后，从词的凝固程度与自由程度两方面对新词筛选后，新词识别</a:t>
            </a:r>
            <a:r>
              <a:rPr lang="en-US" altLang="zh-CN" sz="1800" dirty="0">
                <a:effectLst/>
                <a:ea typeface="微软雅黑" panose="020B0503020204020204" pitchFamily="34" charset="-122"/>
                <a:cs typeface="Times New Roman" panose="02020603050405020304" pitchFamily="18" charset="0"/>
              </a:rPr>
              <a:t>F1</a:t>
            </a:r>
            <a:r>
              <a:rPr lang="zh-CN" altLang="zh-CN" sz="1800" dirty="0">
                <a:effectLst/>
                <a:ea typeface="微软雅黑" panose="020B0503020204020204" pitchFamily="34" charset="-122"/>
                <a:cs typeface="Times New Roman" panose="02020603050405020304" pitchFamily="18" charset="0"/>
              </a:rPr>
              <a:t>值有明显提升。当将多语义词向量加入上一个实验中，方法精确率有进一步的提升，</a:t>
            </a:r>
            <a:r>
              <a:rPr lang="en-US" altLang="zh-CN" sz="1800" dirty="0">
                <a:effectLst/>
                <a:ea typeface="微软雅黑" panose="020B0503020204020204" pitchFamily="34" charset="-122"/>
                <a:cs typeface="Times New Roman" panose="02020603050405020304" pitchFamily="18" charset="0"/>
              </a:rPr>
              <a:t>F1</a:t>
            </a:r>
            <a:r>
              <a:rPr lang="zh-CN" altLang="zh-CN" sz="1800" dirty="0">
                <a:effectLst/>
                <a:ea typeface="微软雅黑" panose="020B0503020204020204" pitchFamily="34" charset="-122"/>
                <a:cs typeface="Times New Roman" panose="02020603050405020304" pitchFamily="18" charset="0"/>
              </a:rPr>
              <a:t>值在所有实验中最高。</a:t>
            </a:r>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微软雅黑" panose="020B0503020204020204" pitchFamily="34" charset="-122"/>
                <a:cs typeface="Times New Roman" panose="02020603050405020304" pitchFamily="18" charset="0"/>
              </a:rPr>
              <a:t>单独使用关联置信度和左右信息熵的过滤值较低，使用多语义词向量的过滤阈值较高。对于关联置信度和左右信息熵分别与多语义词向量结合后，多语义词向量的阈值较高。当结合关联置信度和左右信息熵，主要依靠关联置信度过滤候选词。</a:t>
            </a:r>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李文坤等人</a:t>
            </a:r>
            <a:r>
              <a:rPr lang="en-US" altLang="zh-CN" sz="1800" kern="0" baseline="30000" dirty="0">
                <a:solidFill>
                  <a:srgbClr val="000000"/>
                </a:solidFill>
                <a:effectLst/>
                <a:latin typeface="Times New Roman" panose="02020603050405020304" pitchFamily="18" charset="0"/>
                <a:ea typeface="等线" panose="02010600030101010101" charset="-122"/>
              </a:rPr>
              <a:t>[44]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针对微博语料，基于</a:t>
            </a:r>
            <a:r>
              <a:rPr lang="en-US" altLang="zh-CN" sz="1800" dirty="0" err="1">
                <a:effectLst/>
                <a:latin typeface="Times New Roman" panose="02020603050405020304" pitchFamily="18" charset="0"/>
                <a:ea typeface="宋体" panose="02010600030101010101" pitchFamily="2" charset="-122"/>
              </a:rPr>
              <a:t>jieba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分词，利用词内部结合度（互信息）和词边界自由度（左信息熵、右信息熵）对候选词串依次过滤，最终</a:t>
            </a:r>
            <a:r>
              <a:rPr lang="en-US" altLang="zh-CN" sz="1800" dirty="0">
                <a:effectLst/>
                <a:latin typeface="Times New Roman" panose="02020603050405020304" pitchFamily="18" charset="0"/>
                <a:ea typeface="宋体" panose="02010600030101010101" pitchFamily="2" charset="-122"/>
              </a:rPr>
              <a:t>F1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a:t>
            </a:r>
            <a:r>
              <a:rPr lang="en-US" altLang="zh-CN" sz="1800" dirty="0">
                <a:effectLst/>
                <a:latin typeface="Times New Roman" panose="02020603050405020304" pitchFamily="18" charset="0"/>
                <a:ea typeface="宋体" panose="02010600030101010101" pitchFamily="2" charset="-122"/>
              </a:rPr>
              <a:t>16%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；徐豪杰等人</a:t>
            </a:r>
            <a:r>
              <a:rPr lang="en-US" altLang="zh-CN" sz="1800" kern="0" baseline="30000" dirty="0">
                <a:solidFill>
                  <a:srgbClr val="000000"/>
                </a:solidFill>
                <a:effectLst/>
                <a:latin typeface="Times New Roman" panose="02020603050405020304" pitchFamily="18" charset="0"/>
                <a:ea typeface="等线" panose="02010600030101010101" charset="-122"/>
              </a:rPr>
              <a:t>[23]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针对微博语料，基于</a:t>
            </a:r>
            <a:r>
              <a:rPr lang="en-US" altLang="zh-CN" sz="1800" dirty="0" err="1">
                <a:effectLst/>
                <a:latin typeface="Times New Roman" panose="02020603050405020304" pitchFamily="18" charset="0"/>
                <a:ea typeface="宋体" panose="02010600030101010101" pitchFamily="2" charset="-122"/>
              </a:rPr>
              <a:t>jieba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分词，利用改进互信息、词频、最小邻接熵，对候选词串依次过滤，最终</a:t>
            </a:r>
            <a:r>
              <a:rPr lang="en-US" altLang="zh-CN" sz="1800" dirty="0">
                <a:effectLst/>
                <a:latin typeface="Times New Roman" panose="02020603050405020304" pitchFamily="18" charset="0"/>
                <a:ea typeface="宋体" panose="02010600030101010101" pitchFamily="2" charset="-122"/>
              </a:rPr>
              <a:t>F1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a:t>
            </a:r>
            <a:r>
              <a:rPr lang="en-US" altLang="zh-CN" sz="1800" dirty="0">
                <a:effectLst/>
                <a:latin typeface="Times New Roman" panose="02020603050405020304" pitchFamily="18" charset="0"/>
                <a:ea typeface="宋体" panose="02010600030101010101" pitchFamily="2" charset="-122"/>
              </a:rPr>
              <a:t>27.11%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Jia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等人</a:t>
            </a:r>
            <a:r>
              <a:rPr lang="en-US" altLang="zh-CN" sz="1800" kern="0" baseline="30000" dirty="0">
                <a:solidFill>
                  <a:srgbClr val="000000"/>
                </a:solidFill>
                <a:effectLst/>
                <a:latin typeface="Times New Roman" panose="02020603050405020304" pitchFamily="18" charset="0"/>
                <a:ea typeface="等线" panose="02010600030101010101" charset="-122"/>
              </a:rPr>
              <a:t>[45]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同样针对微博语料，利用</a:t>
            </a:r>
            <a:r>
              <a:rPr lang="en-US" altLang="zh-CN" sz="1800" dirty="0">
                <a:effectLst/>
                <a:latin typeface="Times New Roman" panose="02020603050405020304" pitchFamily="18" charset="0"/>
                <a:ea typeface="宋体" panose="02010600030101010101" pitchFamily="2" charset="-122"/>
              </a:rPr>
              <a:t>POS-FP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算法获取频繁项集，利用</a:t>
            </a:r>
            <a:r>
              <a:rPr lang="en-US" altLang="zh-CN" sz="1800" dirty="0">
                <a:effectLst/>
                <a:latin typeface="Times New Roman" panose="02020603050405020304" pitchFamily="18" charset="0"/>
                <a:ea typeface="宋体" panose="02010600030101010101" pitchFamily="2" charset="-122"/>
              </a:rPr>
              <a:t>N-grams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筛选从频繁的项目集中找出未知的单词，而后利用改进互信息和左右信息熵验证候选未知词的内部特征，最后，通过开放式验证的方法，通过词搭配、搜索引擎搜索频率等规则验证候选未知单词是否为新词，最终</a:t>
            </a:r>
            <a:r>
              <a:rPr lang="en-US" altLang="zh-CN" sz="1800" dirty="0">
                <a:effectLst/>
                <a:latin typeface="Times New Roman" panose="02020603050405020304" pitchFamily="18" charset="0"/>
                <a:ea typeface="宋体" panose="02010600030101010101" pitchFamily="2" charset="-122"/>
              </a:rPr>
              <a:t>F1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a:t>
            </a:r>
            <a:r>
              <a:rPr lang="en-US" altLang="zh-CN" sz="1800" dirty="0">
                <a:effectLst/>
                <a:latin typeface="Times New Roman" panose="02020603050405020304" pitchFamily="18" charset="0"/>
                <a:ea typeface="宋体" panose="02010600030101010101" pitchFamily="2" charset="-122"/>
              </a:rPr>
              <a:t>19.88%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a:t>
            </a:r>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EB5EF-8D50-461C-BC9C-38ED3E73D5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image" Target="../media/image2.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a:extLst>
              <a:ext uri="{28A0092B-C50C-407E-A947-70E740481C1C}">
                <a14:useLocalDpi xmlns:a14="http://schemas.microsoft.com/office/drawing/2010/main" val="0"/>
              </a:ext>
            </a:extLst>
          </a:blip>
          <a:srcRect l="27409" r="27409"/>
          <a:stretch>
            <a:fillRect/>
          </a:stretch>
        </p:blipFill>
        <p:spPr>
          <a:xfrm>
            <a:off x="2540" y="-16510"/>
            <a:ext cx="5507990" cy="6874510"/>
          </a:xfrm>
          <a:custGeom>
            <a:avLst/>
            <a:gdLst>
              <a:gd name="connsiteX0" fmla="*/ 0 w 5655821"/>
              <a:gd name="connsiteY0" fmla="*/ 0 h 6858000"/>
              <a:gd name="connsiteX1" fmla="*/ 2882788 w 5655821"/>
              <a:gd name="connsiteY1" fmla="*/ 0 h 6858000"/>
              <a:gd name="connsiteX2" fmla="*/ 5655821 w 5655821"/>
              <a:gd name="connsiteY2" fmla="*/ 6858000 h 6858000"/>
              <a:gd name="connsiteX3" fmla="*/ 0 w 5655821"/>
              <a:gd name="connsiteY3" fmla="*/ 6858000 h 6858000"/>
              <a:gd name="connsiteX4" fmla="*/ 0 w 565582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5821" h="6858000">
                <a:moveTo>
                  <a:pt x="0" y="0"/>
                </a:moveTo>
                <a:lnTo>
                  <a:pt x="2882788" y="0"/>
                </a:lnTo>
                <a:lnTo>
                  <a:pt x="5655821" y="6858000"/>
                </a:lnTo>
                <a:lnTo>
                  <a:pt x="0" y="6858000"/>
                </a:lnTo>
                <a:lnTo>
                  <a:pt x="0" y="0"/>
                </a:lnTo>
                <a:close/>
              </a:path>
            </a:pathLst>
          </a:custGeom>
        </p:spPr>
      </p:pic>
      <p:sp>
        <p:nvSpPr>
          <p:cNvPr id="6" name="平行四边形 5"/>
          <p:cNvSpPr/>
          <p:nvPr userDrawn="1"/>
        </p:nvSpPr>
        <p:spPr>
          <a:xfrm flipV="1">
            <a:off x="3762374" y="2981935"/>
            <a:ext cx="2070100" cy="3876065"/>
          </a:xfrm>
          <a:prstGeom prst="parallelogram">
            <a:avLst>
              <a:gd name="adj" fmla="val 75775"/>
            </a:avLst>
          </a:prstGeom>
          <a:solidFill>
            <a:schemeClr val="accent1">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2382" y="-9525"/>
            <a:ext cx="1671638" cy="2383902"/>
            <a:chOff x="2382" y="0"/>
            <a:chExt cx="1671638" cy="2383902"/>
          </a:xfrm>
        </p:grpSpPr>
        <p:sp>
          <p:nvSpPr>
            <p:cNvPr id="8" name="平行四边形 7"/>
            <p:cNvSpPr/>
            <p:nvPr/>
          </p:nvSpPr>
          <p:spPr>
            <a:xfrm flipV="1">
              <a:off x="2382" y="1"/>
              <a:ext cx="1273176" cy="2383901"/>
            </a:xfrm>
            <a:prstGeom prst="parallelogram">
              <a:avLst>
                <a:gd name="adj" fmla="val 75775"/>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flipV="1">
              <a:off x="400844" y="0"/>
              <a:ext cx="1273176" cy="2383901"/>
            </a:xfrm>
            <a:prstGeom prst="parallelogram">
              <a:avLst>
                <a:gd name="adj" fmla="val 75775"/>
              </a:avLst>
            </a:prstGeom>
            <a:solidFill>
              <a:schemeClr val="accent1">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userDrawn="1"/>
        </p:nvCxnSpPr>
        <p:spPr>
          <a:xfrm>
            <a:off x="3784600" y="0"/>
            <a:ext cx="2768600" cy="68580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3746500" y="0"/>
            <a:ext cx="2768600" cy="68580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55095" y="248969"/>
            <a:ext cx="4377686" cy="799874"/>
          </a:xfrm>
          <a:prstGeom prst="rect">
            <a:avLst/>
          </a:prstGeom>
        </p:spPr>
      </p:pic>
      <p:grpSp>
        <p:nvGrpSpPr>
          <p:cNvPr id="13" name="组合 12"/>
          <p:cNvGrpSpPr/>
          <p:nvPr userDrawn="1"/>
        </p:nvGrpSpPr>
        <p:grpSpPr>
          <a:xfrm>
            <a:off x="11052726" y="6404115"/>
            <a:ext cx="1057527" cy="134361"/>
            <a:chOff x="441365" y="2927420"/>
            <a:chExt cx="469721" cy="59679"/>
          </a:xfrm>
        </p:grpSpPr>
        <p:sp>
          <p:nvSpPr>
            <p:cNvPr id="14" name="平行四边形 13"/>
            <p:cNvSpPr/>
            <p:nvPr/>
          </p:nvSpPr>
          <p:spPr>
            <a:xfrm>
              <a:off x="441365" y="2927420"/>
              <a:ext cx="161568" cy="59679"/>
            </a:xfrm>
            <a:prstGeom prst="parallelogram">
              <a:avLst>
                <a:gd name="adj" fmla="val 66291"/>
              </a:avLst>
            </a:prstGeom>
            <a:solidFill>
              <a:srgbClr val="1E5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5" name="平行四边形 14"/>
            <p:cNvSpPr/>
            <p:nvPr/>
          </p:nvSpPr>
          <p:spPr>
            <a:xfrm>
              <a:off x="587826" y="2927420"/>
              <a:ext cx="161568" cy="59679"/>
            </a:xfrm>
            <a:prstGeom prst="parallelogram">
              <a:avLst>
                <a:gd name="adj" fmla="val 66291"/>
              </a:avLst>
            </a:prstGeom>
            <a:solidFill>
              <a:srgbClr val="1E529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6" name="平行四边形 15"/>
            <p:cNvSpPr/>
            <p:nvPr/>
          </p:nvSpPr>
          <p:spPr>
            <a:xfrm>
              <a:off x="749518" y="2927420"/>
              <a:ext cx="161568" cy="59679"/>
            </a:xfrm>
            <a:prstGeom prst="parallelogram">
              <a:avLst>
                <a:gd name="adj" fmla="val 66291"/>
              </a:avLst>
            </a:prstGeom>
            <a:solidFill>
              <a:srgbClr val="1E5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grpSp>
      <p:cxnSp>
        <p:nvCxnSpPr>
          <p:cNvPr id="17" name="直接连接符 16"/>
          <p:cNvCxnSpPr/>
          <p:nvPr userDrawn="1"/>
        </p:nvCxnSpPr>
        <p:spPr>
          <a:xfrm>
            <a:off x="10737410" y="6609030"/>
            <a:ext cx="1454590" cy="0"/>
          </a:xfrm>
          <a:prstGeom prst="line">
            <a:avLst/>
          </a:prstGeom>
          <a:ln w="19050">
            <a:solidFill>
              <a:srgbClr val="1E529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9596673" y="6698059"/>
            <a:ext cx="2595327" cy="0"/>
          </a:xfrm>
          <a:prstGeom prst="line">
            <a:avLst/>
          </a:prstGeom>
          <a:ln w="38100">
            <a:solidFill>
              <a:srgbClr val="1E5293"/>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84997" y="6404115"/>
            <a:ext cx="3909743" cy="3275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8" name="矩形 27"/>
          <p:cNvSpPr/>
          <p:nvPr userDrawn="1"/>
        </p:nvSpPr>
        <p:spPr>
          <a:xfrm>
            <a:off x="0" y="968602"/>
            <a:ext cx="1472862" cy="844226"/>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8"/>
          <p:cNvGraphicFramePr>
            <a:graphicFrameLocks noGrp="1"/>
          </p:cNvGraphicFramePr>
          <p:nvPr userDrawn="1"/>
        </p:nvGraphicFramePr>
        <p:xfrm>
          <a:off x="-2" y="968602"/>
          <a:ext cx="1472862" cy="5903046"/>
        </p:xfrm>
        <a:graphic>
          <a:graphicData uri="http://schemas.openxmlformats.org/drawingml/2006/table">
            <a:tbl>
              <a:tblPr firstRow="1" bandRow="1">
                <a:tableStyleId>{1FECB4D8-DB02-4DC6-A0A2-4F2EBAE1DC90}</a:tableStyleId>
              </a:tblPr>
              <a:tblGrid>
                <a:gridCol w="1472862"/>
              </a:tblGrid>
              <a:tr h="841576">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绪论</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algn="ctr"/>
                      <a:r>
                        <a:rPr lang="zh-CN" altLang="en-US" b="0" dirty="0">
                          <a:latin typeface="微软雅黑" panose="020B0503020204020204" pitchFamily="34" charset="-122"/>
                          <a:ea typeface="微软雅黑" panose="020B0503020204020204" pitchFamily="34" charset="-122"/>
                        </a:rPr>
                        <a:t>研究方法</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内容</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35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23" name="文本框 19"/>
          <p:cNvSpPr txBox="1"/>
          <p:nvPr userDrawn="1"/>
        </p:nvSpPr>
        <p:spPr>
          <a:xfrm>
            <a:off x="8646837" y="201369"/>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选题背景</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54833"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1"/>
          <p:cNvSpPr txBox="1"/>
          <p:nvPr userDrawn="1"/>
        </p:nvSpPr>
        <p:spPr>
          <a:xfrm>
            <a:off x="9754833" y="201369"/>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研究现状</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userDrawn="1"/>
        </p:nvCxnSpPr>
        <p:spPr>
          <a:xfrm>
            <a:off x="10862829"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3"/>
          <p:cNvSpPr txBox="1"/>
          <p:nvPr userDrawn="1"/>
        </p:nvSpPr>
        <p:spPr>
          <a:xfrm>
            <a:off x="10862828" y="190131"/>
            <a:ext cx="1107996"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研究意义</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等腰三角形 29"/>
          <p:cNvSpPr/>
          <p:nvPr userDrawn="1"/>
        </p:nvSpPr>
        <p:spPr>
          <a:xfrm rot="16200000">
            <a:off x="1366432" y="1346791"/>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文本框 19"/>
          <p:cNvSpPr txBox="1"/>
          <p:nvPr userDrawn="1"/>
        </p:nvSpPr>
        <p:spPr>
          <a:xfrm>
            <a:off x="8646837" y="201369"/>
            <a:ext cx="1107996" cy="369332"/>
          </a:xfrm>
          <a:prstGeom prst="rect">
            <a:avLst/>
          </a:prstGeom>
          <a:noFill/>
        </p:spPr>
        <p:txBody>
          <a:bodyPr wrap="none" rtlCol="0">
            <a:spAutoFit/>
          </a:bodyPr>
          <a:lstStyle/>
          <a:p>
            <a:r>
              <a:rPr lang="zh-CN" altLang="en-US" dirty="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9754833"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21"/>
          <p:cNvSpPr txBox="1"/>
          <p:nvPr userDrawn="1"/>
        </p:nvSpPr>
        <p:spPr>
          <a:xfrm>
            <a:off x="9754833" y="201369"/>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研究现状</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10862829"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23"/>
          <p:cNvSpPr txBox="1"/>
          <p:nvPr userDrawn="1"/>
        </p:nvSpPr>
        <p:spPr>
          <a:xfrm>
            <a:off x="10862828" y="190131"/>
            <a:ext cx="1107996"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研究意义</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968602"/>
            <a:ext cx="1472862" cy="844226"/>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8"/>
          <p:cNvGraphicFramePr>
            <a:graphicFrameLocks noGrp="1"/>
          </p:cNvGraphicFramePr>
          <p:nvPr userDrawn="1"/>
        </p:nvGraphicFramePr>
        <p:xfrm>
          <a:off x="-3" y="968602"/>
          <a:ext cx="1472862" cy="5903046"/>
        </p:xfrm>
        <a:graphic>
          <a:graphicData uri="http://schemas.openxmlformats.org/drawingml/2006/table">
            <a:tbl>
              <a:tblPr firstRow="1" bandRow="1">
                <a:tableStyleId>{1FECB4D8-DB02-4DC6-A0A2-4F2EBAE1DC90}</a:tableStyleId>
              </a:tblPr>
              <a:tblGrid>
                <a:gridCol w="1472862"/>
              </a:tblGrid>
              <a:tr h="841576">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绪论</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algn="ctr"/>
                      <a:r>
                        <a:rPr lang="zh-CN" altLang="en-US" b="0" dirty="0">
                          <a:latin typeface="微软雅黑" panose="020B0503020204020204" pitchFamily="34" charset="-122"/>
                          <a:ea typeface="微软雅黑" panose="020B0503020204020204" pitchFamily="34" charset="-122"/>
                        </a:rPr>
                        <a:t>研究方法</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内容</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35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8" name="等腰三角形 17"/>
          <p:cNvSpPr/>
          <p:nvPr userDrawn="1"/>
        </p:nvSpPr>
        <p:spPr>
          <a:xfrm rot="16200000">
            <a:off x="1366432" y="1346791"/>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6" name="矩形 15"/>
          <p:cNvSpPr/>
          <p:nvPr userDrawn="1"/>
        </p:nvSpPr>
        <p:spPr>
          <a:xfrm>
            <a:off x="0" y="968602"/>
            <a:ext cx="1472862" cy="838236"/>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8"/>
          <p:cNvGraphicFramePr>
            <a:graphicFrameLocks noGrp="1"/>
          </p:cNvGraphicFramePr>
          <p:nvPr userDrawn="1"/>
        </p:nvGraphicFramePr>
        <p:xfrm>
          <a:off x="-2" y="968602"/>
          <a:ext cx="1472862" cy="5903046"/>
        </p:xfrm>
        <a:graphic>
          <a:graphicData uri="http://schemas.openxmlformats.org/drawingml/2006/table">
            <a:tbl>
              <a:tblPr firstRow="1" bandRow="1">
                <a:tableStyleId>{1FECB4D8-DB02-4DC6-A0A2-4F2EBAE1DC90}</a:tableStyleId>
              </a:tblPr>
              <a:tblGrid>
                <a:gridCol w="1472862"/>
              </a:tblGrid>
              <a:tr h="841576">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绪论</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algn="ctr"/>
                      <a:r>
                        <a:rPr lang="zh-CN" altLang="en-US" b="0" dirty="0">
                          <a:latin typeface="微软雅黑" panose="020B0503020204020204" pitchFamily="34" charset="-122"/>
                          <a:ea typeface="微软雅黑" panose="020B0503020204020204" pitchFamily="34" charset="-122"/>
                        </a:rPr>
                        <a:t>研究方法</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内容</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35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15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4" name="文本框 19"/>
          <p:cNvSpPr txBox="1"/>
          <p:nvPr userDrawn="1"/>
        </p:nvSpPr>
        <p:spPr>
          <a:xfrm>
            <a:off x="8646837" y="201369"/>
            <a:ext cx="1107996" cy="369332"/>
          </a:xfrm>
          <a:prstGeom prst="rect">
            <a:avLst/>
          </a:prstGeom>
          <a:noFill/>
        </p:spPr>
        <p:txBody>
          <a:bodyPr wrap="none" rtlCol="0">
            <a:spAutoFit/>
          </a:bodyPr>
          <a:lstStyle/>
          <a:p>
            <a:r>
              <a:rPr lang="zh-CN" altLang="en-US" dirty="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19" name="直接连接符 18"/>
          <p:cNvCxnSpPr/>
          <p:nvPr userDrawn="1"/>
        </p:nvCxnSpPr>
        <p:spPr>
          <a:xfrm>
            <a:off x="9754833"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21"/>
          <p:cNvSpPr txBox="1"/>
          <p:nvPr userDrawn="1"/>
        </p:nvSpPr>
        <p:spPr>
          <a:xfrm>
            <a:off x="9754833" y="201369"/>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研究现状</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10862829" y="177431"/>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3"/>
          <p:cNvSpPr txBox="1"/>
          <p:nvPr userDrawn="1"/>
        </p:nvSpPr>
        <p:spPr>
          <a:xfrm>
            <a:off x="10862828" y="190131"/>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研究意义</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3" name="直接连接符 10"/>
          <p:cNvCxnSpPr/>
          <p:nvPr userDrawn="1"/>
        </p:nvCxnSpPr>
        <p:spPr>
          <a:xfrm>
            <a:off x="2899954" y="683349"/>
            <a:ext cx="9292046" cy="0"/>
          </a:xfrm>
          <a:prstGeom prst="line">
            <a:avLst/>
          </a:prstGeom>
          <a:ln>
            <a:solidFill>
              <a:srgbClr val="1A4D94"/>
            </a:solidFill>
          </a:ln>
          <a:effectLst/>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rot="16200000">
            <a:off x="1366432" y="1346791"/>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9" name="矩形 8"/>
          <p:cNvSpPr/>
          <p:nvPr userDrawn="1"/>
        </p:nvSpPr>
        <p:spPr>
          <a:xfrm>
            <a:off x="0" y="1807196"/>
            <a:ext cx="1472862" cy="840172"/>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1"/>
          <p:cNvSpPr txBox="1"/>
          <p:nvPr userDrawn="1"/>
        </p:nvSpPr>
        <p:spPr>
          <a:xfrm>
            <a:off x="9663526" y="190774"/>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研究方法</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3" name="直接连接符 12"/>
          <p:cNvCxnSpPr/>
          <p:nvPr userDrawn="1"/>
        </p:nvCxnSpPr>
        <p:spPr>
          <a:xfrm>
            <a:off x="10815062" y="184254"/>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23"/>
          <p:cNvSpPr txBox="1"/>
          <p:nvPr userDrawn="1"/>
        </p:nvSpPr>
        <p:spPr>
          <a:xfrm>
            <a:off x="10902144" y="184254"/>
            <a:ext cx="1107996"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研究框架</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graphicFrame>
        <p:nvGraphicFramePr>
          <p:cNvPr id="18" name="表格 8"/>
          <p:cNvGraphicFramePr>
            <a:graphicFrameLocks noGrp="1"/>
          </p:cNvGraphicFramePr>
          <p:nvPr userDrawn="1"/>
        </p:nvGraphicFramePr>
        <p:xfrm>
          <a:off x="-2" y="964870"/>
          <a:ext cx="1472861" cy="5906778"/>
        </p:xfrm>
        <a:graphic>
          <a:graphicData uri="http://schemas.openxmlformats.org/drawingml/2006/table">
            <a:tbl>
              <a:tblPr firstRow="1" bandRow="1">
                <a:tableStyleId>{1FECB4D8-DB02-4DC6-A0A2-4F2EBAE1DC90}</a:tableStyleId>
              </a:tblPr>
              <a:tblGrid>
                <a:gridCol w="1472861"/>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研究方法</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内容</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9" name="等腰三角形 18"/>
          <p:cNvSpPr/>
          <p:nvPr userDrawn="1"/>
        </p:nvSpPr>
        <p:spPr>
          <a:xfrm rot="16200000">
            <a:off x="1366435" y="2177801"/>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1" name="矩形 10"/>
          <p:cNvSpPr/>
          <p:nvPr userDrawn="1"/>
        </p:nvSpPr>
        <p:spPr>
          <a:xfrm>
            <a:off x="0" y="1807196"/>
            <a:ext cx="1472862" cy="840172"/>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8"/>
          <p:cNvGraphicFramePr>
            <a:graphicFrameLocks noGrp="1"/>
          </p:cNvGraphicFramePr>
          <p:nvPr userDrawn="1"/>
        </p:nvGraphicFramePr>
        <p:xfrm>
          <a:off x="-2" y="964870"/>
          <a:ext cx="1472862" cy="5906778"/>
        </p:xfrm>
        <a:graphic>
          <a:graphicData uri="http://schemas.openxmlformats.org/drawingml/2006/table">
            <a:tbl>
              <a:tblPr firstRow="1" bandRow="1">
                <a:tableStyleId>{1FECB4D8-DB02-4DC6-A0A2-4F2EBAE1DC90}</a:tableStyleId>
              </a:tblPr>
              <a:tblGrid>
                <a:gridCol w="1472862"/>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1" kern="1200" dirty="0">
                          <a:solidFill>
                            <a:schemeClr val="bg1"/>
                          </a:solidFill>
                          <a:latin typeface="微软雅黑" panose="020B0503020204020204" pitchFamily="34" charset="-122"/>
                          <a:ea typeface="微软雅黑" panose="020B0503020204020204" pitchFamily="34" charset="-122"/>
                          <a:cs typeface="+mn-cs"/>
                        </a:rPr>
                        <a:t>研究方法</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内容</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7" name="等腰三角形 16"/>
          <p:cNvSpPr/>
          <p:nvPr userDrawn="1"/>
        </p:nvSpPr>
        <p:spPr>
          <a:xfrm rot="16200000">
            <a:off x="1366434" y="2183358"/>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p:cNvSpPr txBox="1"/>
          <p:nvPr userDrawn="1"/>
        </p:nvSpPr>
        <p:spPr>
          <a:xfrm>
            <a:off x="9663526" y="190774"/>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研究方法</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userDrawn="1"/>
        </p:nvCxnSpPr>
        <p:spPr>
          <a:xfrm>
            <a:off x="10815062" y="184254"/>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3"/>
          <p:cNvSpPr txBox="1"/>
          <p:nvPr userDrawn="1"/>
        </p:nvSpPr>
        <p:spPr>
          <a:xfrm>
            <a:off x="10902144" y="184254"/>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研究框架</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1" name="矩形 10"/>
          <p:cNvSpPr/>
          <p:nvPr userDrawn="1"/>
        </p:nvSpPr>
        <p:spPr>
          <a:xfrm>
            <a:off x="0" y="2651361"/>
            <a:ext cx="1472862" cy="838531"/>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8"/>
          <p:cNvGraphicFramePr>
            <a:graphicFrameLocks noGrp="1"/>
          </p:cNvGraphicFramePr>
          <p:nvPr userDrawn="1"/>
        </p:nvGraphicFramePr>
        <p:xfrm>
          <a:off x="-2" y="964870"/>
          <a:ext cx="1472862" cy="5906778"/>
        </p:xfrm>
        <a:graphic>
          <a:graphicData uri="http://schemas.openxmlformats.org/drawingml/2006/table">
            <a:tbl>
              <a:tblPr firstRow="1" bandRow="1">
                <a:tableStyleId>{1FECB4D8-DB02-4DC6-A0A2-4F2EBAE1DC90}</a:tableStyleId>
              </a:tblPr>
              <a:tblGrid>
                <a:gridCol w="1472862"/>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研究内容</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难点与创新</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3" name="等腰三角形 12"/>
          <p:cNvSpPr/>
          <p:nvPr userDrawn="1"/>
        </p:nvSpPr>
        <p:spPr>
          <a:xfrm rot="16200000">
            <a:off x="1366433" y="3026702"/>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4" name="文本框 21"/>
          <p:cNvSpPr txBox="1"/>
          <p:nvPr userDrawn="1"/>
        </p:nvSpPr>
        <p:spPr>
          <a:xfrm>
            <a:off x="9559197" y="190775"/>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研究难点</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5" name="直接连接符 14"/>
          <p:cNvCxnSpPr/>
          <p:nvPr userDrawn="1"/>
        </p:nvCxnSpPr>
        <p:spPr>
          <a:xfrm>
            <a:off x="10710733" y="184255"/>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23"/>
          <p:cNvSpPr txBox="1"/>
          <p:nvPr userDrawn="1"/>
        </p:nvSpPr>
        <p:spPr>
          <a:xfrm>
            <a:off x="10784167" y="191079"/>
            <a:ext cx="1338828"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贡献与创新</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0" y="3493887"/>
            <a:ext cx="1472862" cy="838532"/>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8"/>
          <p:cNvGraphicFramePr>
            <a:graphicFrameLocks noGrp="1"/>
          </p:cNvGraphicFramePr>
          <p:nvPr userDrawn="1"/>
        </p:nvGraphicFramePr>
        <p:xfrm>
          <a:off x="-2" y="964870"/>
          <a:ext cx="1472862" cy="5906778"/>
        </p:xfrm>
        <a:graphic>
          <a:graphicData uri="http://schemas.openxmlformats.org/drawingml/2006/table">
            <a:tbl>
              <a:tblPr firstRow="1" bandRow="1">
                <a:tableStyleId>{1FECB4D8-DB02-4DC6-A0A2-4F2EBAE1DC90}</a:tableStyleId>
              </a:tblPr>
              <a:tblGrid>
                <a:gridCol w="1472862"/>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难点与创新</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9" name="等腰三角形 18"/>
          <p:cNvSpPr/>
          <p:nvPr userDrawn="1"/>
        </p:nvSpPr>
        <p:spPr>
          <a:xfrm rot="16200000">
            <a:off x="1366432" y="3867656"/>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3" name="矩形 12"/>
          <p:cNvSpPr/>
          <p:nvPr userDrawn="1"/>
        </p:nvSpPr>
        <p:spPr>
          <a:xfrm>
            <a:off x="0" y="3493887"/>
            <a:ext cx="1472862" cy="838532"/>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8"/>
          <p:cNvGraphicFramePr>
            <a:graphicFrameLocks noGrp="1"/>
          </p:cNvGraphicFramePr>
          <p:nvPr userDrawn="1"/>
        </p:nvGraphicFramePr>
        <p:xfrm>
          <a:off x="-2" y="964870"/>
          <a:ext cx="1472864" cy="5906778"/>
        </p:xfrm>
        <a:graphic>
          <a:graphicData uri="http://schemas.openxmlformats.org/drawingml/2006/table">
            <a:tbl>
              <a:tblPr firstRow="1" bandRow="1">
                <a:tableStyleId>{1FECB4D8-DB02-4DC6-A0A2-4F2EBAE1DC90}</a:tableStyleId>
              </a:tblPr>
              <a:tblGrid>
                <a:gridCol w="1472864"/>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难点与创新</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微软雅黑" panose="020B0503020204020204" pitchFamily="34" charset="-122"/>
                          <a:ea typeface="微软雅黑" panose="020B0503020204020204" pitchFamily="34" charset="-122"/>
                        </a:rPr>
                        <a:t>研究</a:t>
                      </a:r>
                      <a:r>
                        <a:rPr lang="zh-CN" altLang="en-US" b="0" dirty="0">
                          <a:latin typeface="微软雅黑" panose="020B0503020204020204" pitchFamily="34" charset="-122"/>
                          <a:ea typeface="微软雅黑" panose="020B0503020204020204" pitchFamily="34" charset="-122"/>
                        </a:rPr>
                        <a:t>结果</a:t>
                      </a:r>
                      <a:endParaRPr lang="zh-CN" altLang="en-US"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9" name="等腰三角形 18"/>
          <p:cNvSpPr/>
          <p:nvPr userDrawn="1"/>
        </p:nvSpPr>
        <p:spPr>
          <a:xfrm rot="16200000">
            <a:off x="1366434" y="3869229"/>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p:cNvSpPr txBox="1"/>
          <p:nvPr userDrawn="1"/>
        </p:nvSpPr>
        <p:spPr>
          <a:xfrm>
            <a:off x="9559197" y="190775"/>
            <a:ext cx="1107996" cy="369332"/>
          </a:xfrm>
          <a:prstGeom prst="rect">
            <a:avLst/>
          </a:prstGeom>
          <a:noFill/>
        </p:spPr>
        <p:txBody>
          <a:bodyPr wrap="none" rtlCol="0">
            <a:spAutoFit/>
          </a:bodyPr>
          <a:lstStyle/>
          <a:p>
            <a:r>
              <a:rPr lang="zh-CN" altLang="en-US" b="0" dirty="0">
                <a:solidFill>
                  <a:schemeClr val="tx1">
                    <a:lumMod val="50000"/>
                    <a:lumOff val="50000"/>
                  </a:schemeClr>
                </a:solidFill>
                <a:latin typeface="微软雅黑" panose="020B0503020204020204" pitchFamily="34" charset="-122"/>
                <a:ea typeface="微软雅黑" panose="020B0503020204020204" pitchFamily="34" charset="-122"/>
              </a:rPr>
              <a:t>研究难点</a:t>
            </a:r>
            <a:endParaRPr lang="zh-CN" altLang="en-US"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10710733" y="184255"/>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23"/>
          <p:cNvSpPr txBox="1"/>
          <p:nvPr userDrawn="1"/>
        </p:nvSpPr>
        <p:spPr>
          <a:xfrm>
            <a:off x="10784167" y="191079"/>
            <a:ext cx="1338828"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贡献与创新</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9" name="矩形 8"/>
          <p:cNvSpPr/>
          <p:nvPr userDrawn="1"/>
        </p:nvSpPr>
        <p:spPr>
          <a:xfrm>
            <a:off x="0" y="4334548"/>
            <a:ext cx="1472862" cy="851911"/>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8"/>
          <p:cNvGraphicFramePr>
            <a:graphicFrameLocks noGrp="1"/>
          </p:cNvGraphicFramePr>
          <p:nvPr userDrawn="1"/>
        </p:nvGraphicFramePr>
        <p:xfrm>
          <a:off x="-2" y="964870"/>
          <a:ext cx="1472861" cy="5906778"/>
        </p:xfrm>
        <a:graphic>
          <a:graphicData uri="http://schemas.openxmlformats.org/drawingml/2006/table">
            <a:tbl>
              <a:tblPr firstRow="1" bandRow="1">
                <a:tableStyleId>{1FECB4D8-DB02-4DC6-A0A2-4F2EBAE1DC90}</a:tableStyleId>
              </a:tblPr>
              <a:tblGrid>
                <a:gridCol w="1472861"/>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难点与创新</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研究结果</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讨论与展望</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2" name="等腰三角形 11"/>
          <p:cNvSpPr/>
          <p:nvPr userDrawn="1"/>
        </p:nvSpPr>
        <p:spPr>
          <a:xfrm rot="16200000">
            <a:off x="1366431" y="4716579"/>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2" name="文本框 21"/>
          <p:cNvSpPr txBox="1"/>
          <p:nvPr userDrawn="1"/>
        </p:nvSpPr>
        <p:spPr>
          <a:xfrm>
            <a:off x="9670350" y="190776"/>
            <a:ext cx="1111138"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研究讨论</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3" name="直接连接符 12"/>
          <p:cNvCxnSpPr/>
          <p:nvPr userDrawn="1"/>
        </p:nvCxnSpPr>
        <p:spPr>
          <a:xfrm>
            <a:off x="10821886" y="18425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23"/>
          <p:cNvSpPr txBox="1"/>
          <p:nvPr userDrawn="1"/>
        </p:nvSpPr>
        <p:spPr>
          <a:xfrm>
            <a:off x="10908968" y="184256"/>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研究展望</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5188373"/>
            <a:ext cx="1472862" cy="837635"/>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8"/>
          <p:cNvGraphicFramePr>
            <a:graphicFrameLocks noGrp="1"/>
          </p:cNvGraphicFramePr>
          <p:nvPr userDrawn="1"/>
        </p:nvGraphicFramePr>
        <p:xfrm>
          <a:off x="-1" y="964870"/>
          <a:ext cx="1472862" cy="5906778"/>
        </p:xfrm>
        <a:graphic>
          <a:graphicData uri="http://schemas.openxmlformats.org/drawingml/2006/table">
            <a:tbl>
              <a:tblPr firstRow="1" bandRow="1">
                <a:tableStyleId>{1FECB4D8-DB02-4DC6-A0A2-4F2EBAE1DC90}</a:tableStyleId>
              </a:tblPr>
              <a:tblGrid>
                <a:gridCol w="1472862"/>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难点与创新</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结果</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微软雅黑" panose="020B0503020204020204" pitchFamily="34" charset="-122"/>
                          <a:ea typeface="微软雅黑" panose="020B0503020204020204" pitchFamily="34" charset="-122"/>
                        </a:rPr>
                        <a:t>讨论与展望</a:t>
                      </a:r>
                      <a:endParaRPr lang="zh-CN" altLang="en-US" b="1"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21" name="等腰三角形 20"/>
          <p:cNvSpPr/>
          <p:nvPr userDrawn="1"/>
        </p:nvSpPr>
        <p:spPr>
          <a:xfrm rot="16200000">
            <a:off x="1366433" y="5563266"/>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BE3151D-C72D-46C7-BBF1-77861B77894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415F3-6F1E-4674-B910-1B63B2A0D6F4}" type="slidenum">
              <a:rPr lang="zh-CN" altLang="en-US" smtClean="0"/>
            </a:fld>
            <a:endParaRPr lang="zh-CN" altLang="en-US"/>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8501" y="0"/>
            <a:ext cx="4892407" cy="893922"/>
          </a:xfrm>
          <a:prstGeom prst="rect">
            <a:avLst/>
          </a:prstGeom>
        </p:spPr>
      </p:pic>
      <p:cxnSp>
        <p:nvCxnSpPr>
          <p:cNvPr id="3" name="直接连接符 10"/>
          <p:cNvCxnSpPr/>
          <p:nvPr userDrawn="1"/>
        </p:nvCxnSpPr>
        <p:spPr>
          <a:xfrm>
            <a:off x="0" y="720171"/>
            <a:ext cx="9292046" cy="0"/>
          </a:xfrm>
          <a:prstGeom prst="line">
            <a:avLst/>
          </a:prstGeom>
          <a:ln>
            <a:solidFill>
              <a:srgbClr val="1A4D94"/>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2" name="文本框 21"/>
          <p:cNvSpPr txBox="1"/>
          <p:nvPr userDrawn="1"/>
        </p:nvSpPr>
        <p:spPr>
          <a:xfrm>
            <a:off x="9670350" y="190776"/>
            <a:ext cx="1111138" cy="369332"/>
          </a:xfrm>
          <a:prstGeom prst="rect">
            <a:avLst/>
          </a:prstGeom>
          <a:noFill/>
        </p:spPr>
        <p:txBody>
          <a:bodyPr wrap="none" rtlCol="0">
            <a:spAutoFit/>
          </a:bodyPr>
          <a:lstStyle/>
          <a:p>
            <a:r>
              <a:rPr lang="zh-CN" altLang="en-US" b="0" dirty="0">
                <a:solidFill>
                  <a:schemeClr val="tx1">
                    <a:lumMod val="50000"/>
                    <a:lumOff val="50000"/>
                  </a:schemeClr>
                </a:solidFill>
                <a:latin typeface="微软雅黑" panose="020B0503020204020204" pitchFamily="34" charset="-122"/>
                <a:ea typeface="微软雅黑" panose="020B0503020204020204" pitchFamily="34" charset="-122"/>
              </a:rPr>
              <a:t>研究讨论</a:t>
            </a:r>
            <a:endParaRPr lang="zh-CN" altLang="en-US"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userDrawn="1"/>
        </p:nvCxnSpPr>
        <p:spPr>
          <a:xfrm>
            <a:off x="10821886" y="18425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23"/>
          <p:cNvSpPr txBox="1"/>
          <p:nvPr userDrawn="1"/>
        </p:nvSpPr>
        <p:spPr>
          <a:xfrm>
            <a:off x="10908968" y="184256"/>
            <a:ext cx="1107996" cy="369332"/>
          </a:xfrm>
          <a:prstGeom prst="rect">
            <a:avLst/>
          </a:prstGeom>
          <a:noFill/>
        </p:spPr>
        <p:txBody>
          <a:bodyPr wrap="non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研究展望</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0" y="5188373"/>
            <a:ext cx="1472862" cy="837635"/>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8"/>
          <p:cNvGraphicFramePr>
            <a:graphicFrameLocks noGrp="1"/>
          </p:cNvGraphicFramePr>
          <p:nvPr userDrawn="1"/>
        </p:nvGraphicFramePr>
        <p:xfrm>
          <a:off x="-1" y="964870"/>
          <a:ext cx="1472862" cy="5906778"/>
        </p:xfrm>
        <a:graphic>
          <a:graphicData uri="http://schemas.openxmlformats.org/drawingml/2006/table">
            <a:tbl>
              <a:tblPr firstRow="1" bandRow="1">
                <a:tableStyleId>{1FECB4D8-DB02-4DC6-A0A2-4F2EBAE1DC90}</a:tableStyleId>
              </a:tblPr>
              <a:tblGrid>
                <a:gridCol w="1472862"/>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难点与创新</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结果</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微软雅黑" panose="020B0503020204020204" pitchFamily="34" charset="-122"/>
                          <a:ea typeface="微软雅黑" panose="020B0503020204020204" pitchFamily="34" charset="-122"/>
                        </a:rPr>
                        <a:t>讨论与展望</a:t>
                      </a:r>
                      <a:endParaRPr lang="zh-CN" altLang="en-US" b="1"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latin typeface="微软雅黑" panose="020B0503020204020204" pitchFamily="34" charset="-122"/>
                          <a:ea typeface="微软雅黑" panose="020B0503020204020204" pitchFamily="34" charset="-122"/>
                        </a:rPr>
                        <a:t>致谢</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7" name="等腰三角形 16"/>
          <p:cNvSpPr/>
          <p:nvPr userDrawn="1"/>
        </p:nvSpPr>
        <p:spPr>
          <a:xfrm rot="16200000">
            <a:off x="1366433" y="5563266"/>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12" name="矩形 11"/>
          <p:cNvSpPr/>
          <p:nvPr userDrawn="1"/>
        </p:nvSpPr>
        <p:spPr>
          <a:xfrm>
            <a:off x="0" y="6030524"/>
            <a:ext cx="1472862" cy="834197"/>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表格 8"/>
          <p:cNvGraphicFramePr>
            <a:graphicFrameLocks noGrp="1"/>
          </p:cNvGraphicFramePr>
          <p:nvPr userDrawn="1"/>
        </p:nvGraphicFramePr>
        <p:xfrm>
          <a:off x="-2" y="964870"/>
          <a:ext cx="1472861" cy="5906778"/>
        </p:xfrm>
        <a:graphic>
          <a:graphicData uri="http://schemas.openxmlformats.org/drawingml/2006/table">
            <a:tbl>
              <a:tblPr firstRow="1" bandRow="1">
                <a:tableStyleId>{1FECB4D8-DB02-4DC6-A0A2-4F2EBAE1DC90}</a:tableStyleId>
              </a:tblPr>
              <a:tblGrid>
                <a:gridCol w="1472861"/>
              </a:tblGrid>
              <a:tr h="842108">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绪论</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研究方法</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研究内容</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难点与创新</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54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研究</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结果</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微软雅黑" panose="020B0503020204020204" pitchFamily="34" charset="-122"/>
                          <a:ea typeface="微软雅黑" panose="020B0503020204020204" pitchFamily="34" charset="-122"/>
                          <a:cs typeface="+mn-cs"/>
                        </a:rPr>
                        <a:t>讨论与展望</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r h="8421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微软雅黑" panose="020B0503020204020204" pitchFamily="34" charset="-122"/>
                          <a:ea typeface="微软雅黑" panose="020B0503020204020204" pitchFamily="34" charset="-122"/>
                        </a:rPr>
                        <a:t>致谢</a:t>
                      </a:r>
                      <a:endParaRPr lang="zh-CN" altLang="en-US" b="1"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
        <p:nvSpPr>
          <p:cNvPr id="14" name="等腰三角形 13"/>
          <p:cNvSpPr/>
          <p:nvPr userDrawn="1"/>
        </p:nvSpPr>
        <p:spPr>
          <a:xfrm rot="16200000">
            <a:off x="1366431" y="6403698"/>
            <a:ext cx="125011" cy="878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rcRect t="28422" b="28422"/>
          <a:stretch>
            <a:fillRect/>
          </a:stretch>
        </p:blipFill>
        <p:spPr>
          <a:xfrm>
            <a:off x="0" y="1515613"/>
            <a:ext cx="12191999" cy="3504046"/>
          </a:xfrm>
          <a:prstGeom prst="rect">
            <a:avLst/>
          </a:prstGeom>
        </p:spPr>
      </p:pic>
      <p:sp>
        <p:nvSpPr>
          <p:cNvPr id="2" name="日期占位符 1"/>
          <p:cNvSpPr>
            <a:spLocks noGrp="1"/>
          </p:cNvSpPr>
          <p:nvPr>
            <p:ph type="dt" sz="half" idx="10"/>
          </p:nvPr>
        </p:nvSpPr>
        <p:spPr/>
        <p:txBody>
          <a:bodyPr/>
          <a:lstStyle/>
          <a:p>
            <a:fld id="{49509C23-A3A6-4C0D-964F-43C4BDE031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6096770E-1684-49A9-AC92-2CD42D2AB371}" type="slidenum">
              <a:rPr lang="zh-CN" altLang="en-US" smtClean="0"/>
            </a:fld>
            <a:endParaRPr lang="zh-CN" altLang="en-US"/>
          </a:p>
        </p:txBody>
      </p:sp>
      <p:sp>
        <p:nvSpPr>
          <p:cNvPr id="7" name="矩形 6"/>
          <p:cNvSpPr/>
          <p:nvPr userDrawn="1"/>
        </p:nvSpPr>
        <p:spPr>
          <a:xfrm>
            <a:off x="0" y="1536921"/>
            <a:ext cx="12192000" cy="3482738"/>
          </a:xfrm>
          <a:prstGeom prst="rect">
            <a:avLst/>
          </a:prstGeom>
          <a:solidFill>
            <a:srgbClr val="1A4D94">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5862728"/>
            <a:ext cx="12192000" cy="10214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9509C23-A3A6-4C0D-964F-43C4BDE031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6096770E-1684-49A9-AC92-2CD42D2AB371}" type="slidenum">
              <a:rPr lang="zh-CN" altLang="en-US" smtClean="0"/>
            </a:fld>
            <a:endParaRPr lang="zh-CN" altLang="en-US"/>
          </a:p>
        </p:txBody>
      </p:sp>
      <p:cxnSp>
        <p:nvCxnSpPr>
          <p:cNvPr id="12" name="直接连接符 11"/>
          <p:cNvCxnSpPr/>
          <p:nvPr userDrawn="1"/>
        </p:nvCxnSpPr>
        <p:spPr>
          <a:xfrm>
            <a:off x="7894612" y="3563647"/>
            <a:ext cx="42973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7897787" y="3654187"/>
            <a:ext cx="3960440" cy="369332"/>
          </a:xfrm>
          <a:prstGeom prst="rect">
            <a:avLst/>
          </a:prstGeom>
        </p:spPr>
        <p:txBody>
          <a:bodyPr wrap="square">
            <a:spAutoFit/>
          </a:bodyPr>
          <a:lstStyle/>
          <a:p>
            <a:pPr lvl="0" algn="r">
              <a:defRPr/>
            </a:pPr>
            <a:r>
              <a:rPr lang="en-US" altLang="zh-CN" kern="0" dirty="0">
                <a:solidFill>
                  <a:sysClr val="windowText" lastClr="000000">
                    <a:lumMod val="50000"/>
                    <a:lumOff val="50000"/>
                  </a:sysClr>
                </a:solidFill>
                <a:latin typeface="微软雅黑" panose="020B0503020204020204" pitchFamily="34" charset="-122"/>
                <a:ea typeface="微软雅黑" panose="020B0503020204020204" pitchFamily="34" charset="-122"/>
              </a:rPr>
              <a:t> </a:t>
            </a:r>
            <a:r>
              <a:rPr lang="zh-CN" altLang="en-US" kern="0" dirty="0">
                <a:solidFill>
                  <a:sysClr val="windowText" lastClr="000000">
                    <a:lumMod val="50000"/>
                    <a:lumOff val="50000"/>
                  </a:sysClr>
                </a:solidFill>
                <a:latin typeface="微软雅黑" panose="020B0503020204020204" pitchFamily="34" charset="-122"/>
                <a:ea typeface="微软雅黑" panose="020B0503020204020204" pitchFamily="34" charset="-122"/>
              </a:rPr>
              <a:t> </a:t>
            </a:r>
            <a:endParaRPr lang="zh-CN" altLang="en-US" kern="0" dirty="0">
              <a:solidFill>
                <a:sysClr val="windowText" lastClr="000000">
                  <a:lumMod val="50000"/>
                  <a:lumOff val="50000"/>
                </a:sysClr>
              </a:solidFill>
              <a:latin typeface="微软雅黑" panose="020B0503020204020204" pitchFamily="34" charset="-122"/>
              <a:ea typeface="微软雅黑" panose="020B0503020204020204" pitchFamily="34" charset="-122"/>
            </a:endParaRPr>
          </a:p>
        </p:txBody>
      </p:sp>
      <p:sp>
        <p:nvSpPr>
          <p:cNvPr id="16" name="椭圆 15"/>
          <p:cNvSpPr/>
          <p:nvPr userDrawn="1"/>
        </p:nvSpPr>
        <p:spPr>
          <a:xfrm>
            <a:off x="6513611" y="2711992"/>
            <a:ext cx="936104" cy="936104"/>
          </a:xfrm>
          <a:prstGeom prst="ellipse">
            <a:avLst/>
          </a:prstGeom>
          <a:solidFill>
            <a:srgbClr val="1B5091"/>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17" name="矩形 16"/>
          <p:cNvSpPr/>
          <p:nvPr userDrawn="1"/>
        </p:nvSpPr>
        <p:spPr>
          <a:xfrm>
            <a:off x="0" y="2410056"/>
            <a:ext cx="5397500" cy="1539976"/>
          </a:xfrm>
          <a:prstGeom prst="rect">
            <a:avLst/>
          </a:prstGeom>
          <a:solidFill>
            <a:srgbClr val="1B5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1052726" y="6404115"/>
            <a:ext cx="1057527" cy="134361"/>
            <a:chOff x="441365" y="2927420"/>
            <a:chExt cx="469721" cy="59679"/>
          </a:xfrm>
        </p:grpSpPr>
        <p:sp>
          <p:nvSpPr>
            <p:cNvPr id="22" name="平行四边形 21"/>
            <p:cNvSpPr/>
            <p:nvPr/>
          </p:nvSpPr>
          <p:spPr>
            <a:xfrm>
              <a:off x="441365" y="2927420"/>
              <a:ext cx="161568" cy="59679"/>
            </a:xfrm>
            <a:prstGeom prst="parallelogram">
              <a:avLst>
                <a:gd name="adj" fmla="val 66291"/>
              </a:avLst>
            </a:prstGeom>
            <a:solidFill>
              <a:srgbClr val="1E5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23" name="平行四边形 22"/>
            <p:cNvSpPr/>
            <p:nvPr/>
          </p:nvSpPr>
          <p:spPr>
            <a:xfrm>
              <a:off x="587826" y="2927420"/>
              <a:ext cx="161568" cy="59679"/>
            </a:xfrm>
            <a:prstGeom prst="parallelogram">
              <a:avLst>
                <a:gd name="adj" fmla="val 66291"/>
              </a:avLst>
            </a:prstGeom>
            <a:solidFill>
              <a:srgbClr val="1E529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24" name="平行四边形 23"/>
            <p:cNvSpPr/>
            <p:nvPr/>
          </p:nvSpPr>
          <p:spPr>
            <a:xfrm>
              <a:off x="749518" y="2927420"/>
              <a:ext cx="161568" cy="59679"/>
            </a:xfrm>
            <a:prstGeom prst="parallelogram">
              <a:avLst>
                <a:gd name="adj" fmla="val 66291"/>
              </a:avLst>
            </a:prstGeom>
            <a:solidFill>
              <a:srgbClr val="1E5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grpSp>
      <p:cxnSp>
        <p:nvCxnSpPr>
          <p:cNvPr id="25" name="直接连接符 24"/>
          <p:cNvCxnSpPr/>
          <p:nvPr userDrawn="1"/>
        </p:nvCxnSpPr>
        <p:spPr>
          <a:xfrm>
            <a:off x="10737410" y="6609030"/>
            <a:ext cx="1454590" cy="0"/>
          </a:xfrm>
          <a:prstGeom prst="line">
            <a:avLst/>
          </a:prstGeom>
          <a:ln w="19050">
            <a:solidFill>
              <a:srgbClr val="1E529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a:off x="9596673" y="6698059"/>
            <a:ext cx="2595327" cy="0"/>
          </a:xfrm>
          <a:prstGeom prst="line">
            <a:avLst/>
          </a:prstGeom>
          <a:ln w="38100">
            <a:solidFill>
              <a:srgbClr val="1E529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9" name="组合 8"/>
          <p:cNvGrpSpPr/>
          <p:nvPr userDrawn="1"/>
        </p:nvGrpSpPr>
        <p:grpSpPr>
          <a:xfrm>
            <a:off x="11052726" y="6404115"/>
            <a:ext cx="1057527" cy="134361"/>
            <a:chOff x="441365" y="2927420"/>
            <a:chExt cx="469721" cy="59679"/>
          </a:xfrm>
        </p:grpSpPr>
        <p:sp>
          <p:nvSpPr>
            <p:cNvPr id="10" name="平行四边形 9"/>
            <p:cNvSpPr/>
            <p:nvPr/>
          </p:nvSpPr>
          <p:spPr>
            <a:xfrm>
              <a:off x="441365" y="2927420"/>
              <a:ext cx="161568" cy="59679"/>
            </a:xfrm>
            <a:prstGeom prst="parallelogram">
              <a:avLst>
                <a:gd name="adj" fmla="val 66291"/>
              </a:avLst>
            </a:prstGeom>
            <a:solidFill>
              <a:srgbClr val="1E5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1" name="平行四边形 10"/>
            <p:cNvSpPr/>
            <p:nvPr/>
          </p:nvSpPr>
          <p:spPr>
            <a:xfrm>
              <a:off x="587826" y="2927420"/>
              <a:ext cx="161568" cy="59679"/>
            </a:xfrm>
            <a:prstGeom prst="parallelogram">
              <a:avLst>
                <a:gd name="adj" fmla="val 66291"/>
              </a:avLst>
            </a:prstGeom>
            <a:solidFill>
              <a:srgbClr val="1E529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2" name="平行四边形 11"/>
            <p:cNvSpPr/>
            <p:nvPr/>
          </p:nvSpPr>
          <p:spPr>
            <a:xfrm>
              <a:off x="749518" y="2927420"/>
              <a:ext cx="161568" cy="59679"/>
            </a:xfrm>
            <a:prstGeom prst="parallelogram">
              <a:avLst>
                <a:gd name="adj" fmla="val 66291"/>
              </a:avLst>
            </a:prstGeom>
            <a:solidFill>
              <a:srgbClr val="1E5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grpSp>
      <p:cxnSp>
        <p:nvCxnSpPr>
          <p:cNvPr id="13" name="直接连接符 12"/>
          <p:cNvCxnSpPr/>
          <p:nvPr userDrawn="1"/>
        </p:nvCxnSpPr>
        <p:spPr>
          <a:xfrm>
            <a:off x="10737410" y="6609030"/>
            <a:ext cx="1454590" cy="0"/>
          </a:xfrm>
          <a:prstGeom prst="line">
            <a:avLst/>
          </a:prstGeom>
          <a:ln w="19050">
            <a:solidFill>
              <a:srgbClr val="1E529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596673" y="6698059"/>
            <a:ext cx="2595327" cy="0"/>
          </a:xfrm>
          <a:prstGeom prst="line">
            <a:avLst/>
          </a:prstGeom>
          <a:ln w="38100">
            <a:solidFill>
              <a:srgbClr val="1E5293"/>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76843" y="6332143"/>
            <a:ext cx="4925669" cy="412666"/>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55095" y="248969"/>
            <a:ext cx="4377686" cy="799874"/>
          </a:xfrm>
          <a:prstGeom prst="rect">
            <a:avLst/>
          </a:prstGeom>
        </p:spPr>
      </p:pic>
      <p:sp>
        <p:nvSpPr>
          <p:cNvPr id="19" name="矩形 18"/>
          <p:cNvSpPr/>
          <p:nvPr userDrawn="1"/>
        </p:nvSpPr>
        <p:spPr>
          <a:xfrm>
            <a:off x="3796883" y="-636"/>
            <a:ext cx="685800" cy="6857998"/>
          </a:xfrm>
          <a:prstGeom prst="rect">
            <a:avLst/>
          </a:prstGeom>
          <a:solidFill>
            <a:schemeClr val="bg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613888" y="1"/>
            <a:ext cx="685800" cy="6857998"/>
          </a:xfrm>
          <a:prstGeom prst="rect">
            <a:avLst/>
          </a:prstGeom>
          <a:solidFill>
            <a:srgbClr val="1E529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userDrawn="1"/>
        </p:nvPicPr>
        <p:blipFill>
          <a:blip r:embed="rId5" cstate="print">
            <a:extLst>
              <a:ext uri="{28A0092B-C50C-407E-A947-70E740481C1C}">
                <a14:useLocalDpi xmlns:a14="http://schemas.microsoft.com/office/drawing/2010/main" val="0"/>
              </a:ext>
            </a:extLst>
          </a:blip>
          <a:srcRect l="33084" r="33084"/>
          <a:stretch>
            <a:fillRect/>
          </a:stretch>
        </p:blipFill>
        <p:spPr>
          <a:xfrm>
            <a:off x="0" y="0"/>
            <a:ext cx="4114800" cy="6858635"/>
          </a:xfrm>
          <a:prstGeom prst="rect">
            <a:avLst/>
          </a:prstGeom>
        </p:spPr>
      </p:pic>
      <p:pic>
        <p:nvPicPr>
          <p:cNvPr id="22" name="图片 21"/>
          <p:cNvPicPr>
            <a:picLocks noChangeAspect="1"/>
          </p:cNvPicPr>
          <p:nvPr userDrawn="1"/>
        </p:nvPicPr>
        <p:blipFill rotWithShape="1">
          <a:blip r:embed="rId5">
            <a:extLst>
              <a:ext uri="{28A0092B-C50C-407E-A947-70E740481C1C}">
                <a14:useLocalDpi xmlns:a14="http://schemas.microsoft.com/office/drawing/2010/main" val="0"/>
              </a:ext>
            </a:extLst>
          </a:blip>
          <a:srcRect l="35311" t="2617" r="30858" b="-2617"/>
          <a:stretch>
            <a:fillRect/>
          </a:stretch>
        </p:blipFill>
        <p:spPr>
          <a:xfrm>
            <a:off x="-28667" y="0"/>
            <a:ext cx="4143467" cy="704696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5" name="平行四边形 4"/>
          <p:cNvSpPr/>
          <p:nvPr userDrawn="1"/>
        </p:nvSpPr>
        <p:spPr>
          <a:xfrm>
            <a:off x="-3102044" y="-2"/>
            <a:ext cx="6804193" cy="6858000"/>
          </a:xfrm>
          <a:prstGeom prst="parallelogram">
            <a:avLst>
              <a:gd name="adj" fmla="val 39704"/>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pic>
        <p:nvPicPr>
          <p:cNvPr id="3" name="图片 2" descr="建筑的摆设布局&#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l="22144" r="-446"/>
          <a:stretch>
            <a:fillRect/>
          </a:stretch>
        </p:blipFill>
        <p:spPr>
          <a:xfrm>
            <a:off x="0" y="822573"/>
            <a:ext cx="7343775" cy="5289044"/>
          </a:xfrm>
          <a:prstGeom prst="rect">
            <a:avLst/>
          </a:prstGeom>
        </p:spPr>
      </p:pic>
      <p:sp>
        <p:nvSpPr>
          <p:cNvPr id="7" name="平行四边形 6"/>
          <p:cNvSpPr/>
          <p:nvPr userDrawn="1"/>
        </p:nvSpPr>
        <p:spPr>
          <a:xfrm>
            <a:off x="4366194" y="5553077"/>
            <a:ext cx="8089418" cy="631322"/>
          </a:xfrm>
          <a:prstGeom prst="parallelogram">
            <a:avLst>
              <a:gd name="adj" fmla="val 39704"/>
            </a:avLst>
          </a:prstGeom>
          <a:solidFill>
            <a:schemeClr val="bg1">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sp>
        <p:nvSpPr>
          <p:cNvPr id="8" name="平行四边形 7"/>
          <p:cNvSpPr/>
          <p:nvPr userDrawn="1"/>
        </p:nvSpPr>
        <p:spPr>
          <a:xfrm>
            <a:off x="4097313" y="822575"/>
            <a:ext cx="6804193" cy="5289049"/>
          </a:xfrm>
          <a:prstGeom prst="parallelogram">
            <a:avLst>
              <a:gd name="adj" fmla="val 39704"/>
            </a:avLst>
          </a:prstGeom>
          <a:solidFill>
            <a:srgbClr val="51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sp>
        <p:nvSpPr>
          <p:cNvPr id="9" name="平行四边形 8"/>
          <p:cNvSpPr/>
          <p:nvPr userDrawn="1"/>
        </p:nvSpPr>
        <p:spPr>
          <a:xfrm>
            <a:off x="438150" y="6417268"/>
            <a:ext cx="2590800" cy="440732"/>
          </a:xfrm>
          <a:prstGeom prst="parallelogram">
            <a:avLst/>
          </a:prstGeom>
          <a:solidFill>
            <a:srgbClr val="51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userDrawn="1"/>
        </p:nvSpPr>
        <p:spPr>
          <a:xfrm>
            <a:off x="9146116" y="-21688"/>
            <a:ext cx="2590800" cy="440732"/>
          </a:xfrm>
          <a:prstGeom prst="parallelogram">
            <a:avLst/>
          </a:prstGeom>
          <a:solidFill>
            <a:srgbClr val="51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userDrawn="1"/>
        </p:nvSpPr>
        <p:spPr>
          <a:xfrm>
            <a:off x="6224345" y="822576"/>
            <a:ext cx="5972657" cy="5289046"/>
          </a:xfrm>
          <a:custGeom>
            <a:avLst/>
            <a:gdLst>
              <a:gd name="connsiteX0" fmla="*/ 5684860 w 5756131"/>
              <a:gd name="connsiteY0" fmla="*/ 0 h 4840817"/>
              <a:gd name="connsiteX1" fmla="*/ 5756131 w 5756131"/>
              <a:gd name="connsiteY1" fmla="*/ 0 h 4840817"/>
              <a:gd name="connsiteX2" fmla="*/ 5756131 w 5756131"/>
              <a:gd name="connsiteY2" fmla="*/ 4838700 h 4840817"/>
              <a:gd name="connsiteX3" fmla="*/ 3769284 w 5756131"/>
              <a:gd name="connsiteY3" fmla="*/ 4838700 h 4840817"/>
              <a:gd name="connsiteX4" fmla="*/ 3768443 w 5756131"/>
              <a:gd name="connsiteY4" fmla="*/ 4840817 h 4840817"/>
              <a:gd name="connsiteX5" fmla="*/ 0 w 5756131"/>
              <a:gd name="connsiteY5" fmla="*/ 4840817 h 4840817"/>
              <a:gd name="connsiteX6" fmla="*/ 1921157 w 5756131"/>
              <a:gd name="connsiteY6" fmla="*/ 2117 h 4840817"/>
              <a:gd name="connsiteX7" fmla="*/ 5684020 w 5756131"/>
              <a:gd name="connsiteY7" fmla="*/ 2117 h 484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131" h="4840817">
                <a:moveTo>
                  <a:pt x="5684860" y="0"/>
                </a:moveTo>
                <a:lnTo>
                  <a:pt x="5756131" y="0"/>
                </a:lnTo>
                <a:lnTo>
                  <a:pt x="5756131" y="4838700"/>
                </a:lnTo>
                <a:lnTo>
                  <a:pt x="3769284" y="4838700"/>
                </a:lnTo>
                <a:lnTo>
                  <a:pt x="3768443" y="4840817"/>
                </a:lnTo>
                <a:lnTo>
                  <a:pt x="0" y="4840817"/>
                </a:lnTo>
                <a:lnTo>
                  <a:pt x="1921157" y="2117"/>
                </a:lnTo>
                <a:lnTo>
                  <a:pt x="5684020" y="2117"/>
                </a:lnTo>
                <a:close/>
              </a:path>
            </a:pathLst>
          </a:custGeom>
          <a:solidFill>
            <a:srgbClr val="1B50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cs typeface="+mn-ea"/>
                <a:sym typeface="+mn-lt"/>
              </a:rPr>
              <a:t> </a:t>
            </a:r>
            <a:endParaRPr lang="zh-CN" altLang="en-US" dirty="0">
              <a:cs typeface="+mn-ea"/>
              <a:sym typeface="+mn-lt"/>
            </a:endParaRPr>
          </a:p>
        </p:txBody>
      </p:sp>
      <p:sp>
        <p:nvSpPr>
          <p:cNvPr id="12" name="平行四边形 11"/>
          <p:cNvSpPr/>
          <p:nvPr userDrawn="1"/>
        </p:nvSpPr>
        <p:spPr>
          <a:xfrm>
            <a:off x="-57666" y="6637634"/>
            <a:ext cx="1791215" cy="220364"/>
          </a:xfrm>
          <a:prstGeom prst="parallelogram">
            <a:avLst/>
          </a:prstGeom>
          <a:solidFill>
            <a:srgbClr val="1B5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平行四边形 12"/>
          <p:cNvSpPr/>
          <p:nvPr userDrawn="1"/>
        </p:nvSpPr>
        <p:spPr>
          <a:xfrm>
            <a:off x="10441516" y="-21691"/>
            <a:ext cx="1857576" cy="262377"/>
          </a:xfrm>
          <a:prstGeom prst="parallelogram">
            <a:avLst/>
          </a:prstGeom>
          <a:solidFill>
            <a:srgbClr val="1B5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连接符 14"/>
          <p:cNvCxnSpPr/>
          <p:nvPr userDrawn="1"/>
        </p:nvCxnSpPr>
        <p:spPr>
          <a:xfrm>
            <a:off x="4971566" y="4168034"/>
            <a:ext cx="2412000" cy="0"/>
          </a:xfrm>
          <a:prstGeom prst="line">
            <a:avLst/>
          </a:prstGeom>
          <a:ln w="19050">
            <a:solidFill>
              <a:schemeClr val="bg1"/>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0239635" y="4168034"/>
            <a:ext cx="1872000" cy="0"/>
          </a:xfrm>
          <a:prstGeom prst="line">
            <a:avLst/>
          </a:prstGeom>
          <a:ln w="19050">
            <a:solidFill>
              <a:schemeClr val="bg1"/>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8152235" y="987334"/>
            <a:ext cx="5160111" cy="9428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35311" t="2617" r="30858" b="-2617"/>
          <a:stretch>
            <a:fillRect/>
          </a:stretch>
        </p:blipFill>
        <p:spPr>
          <a:xfrm>
            <a:off x="-10909" y="0"/>
            <a:ext cx="4114165" cy="7046967"/>
          </a:xfrm>
          <a:prstGeom prst="rect">
            <a:avLst/>
          </a:prstGeom>
        </p:spPr>
      </p:pic>
      <p:sp>
        <p:nvSpPr>
          <p:cNvPr id="7" name="矩形 6"/>
          <p:cNvSpPr/>
          <p:nvPr userDrawn="1"/>
        </p:nvSpPr>
        <p:spPr>
          <a:xfrm>
            <a:off x="2859578" y="1027430"/>
            <a:ext cx="1962785" cy="5830570"/>
          </a:xfrm>
          <a:prstGeom prst="rect">
            <a:avLst/>
          </a:prstGeom>
          <a:solidFill>
            <a:srgbClr val="1B5092">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2526376" y="3450590"/>
            <a:ext cx="1788160" cy="3407410"/>
          </a:xfrm>
          <a:prstGeom prst="rect">
            <a:avLst/>
          </a:prstGeom>
          <a:solidFill>
            <a:srgbClr val="1B5092">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55095" y="248969"/>
            <a:ext cx="4377686" cy="7998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pic>
        <p:nvPicPr>
          <p:cNvPr id="20" name="图片 19" descr="建筑的摆设布局&#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8906" y="0"/>
            <a:ext cx="12161134" cy="6858000"/>
          </a:xfrm>
          <a:prstGeom prst="rect">
            <a:avLst/>
          </a:prstGeom>
        </p:spPr>
      </p:pic>
      <p:sp>
        <p:nvSpPr>
          <p:cNvPr id="21" name="直角三角形 20"/>
          <p:cNvSpPr/>
          <p:nvPr userDrawn="1"/>
        </p:nvSpPr>
        <p:spPr>
          <a:xfrm rot="5400000">
            <a:off x="3645512" y="-436607"/>
            <a:ext cx="7562629" cy="8435842"/>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175638"/>
            <a:ext cx="309093" cy="734096"/>
          </a:xfrm>
          <a:prstGeom prst="rect">
            <a:avLst/>
          </a:prstGeom>
          <a:solidFill>
            <a:srgbClr val="1B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43" y="95725"/>
            <a:ext cx="4892407" cy="893922"/>
          </a:xfrm>
          <a:prstGeom prst="rect">
            <a:avLst/>
          </a:prstGeom>
        </p:spPr>
      </p:pic>
      <p:sp>
        <p:nvSpPr>
          <p:cNvPr id="16" name="矩形 15"/>
          <p:cNvSpPr/>
          <p:nvPr userDrawn="1"/>
        </p:nvSpPr>
        <p:spPr>
          <a:xfrm rot="2921006">
            <a:off x="7188005" y="-2277634"/>
            <a:ext cx="789305" cy="11497094"/>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矩形 16"/>
          <p:cNvSpPr/>
          <p:nvPr userDrawn="1"/>
        </p:nvSpPr>
        <p:spPr>
          <a:xfrm rot="2921006">
            <a:off x="7477270" y="-2189503"/>
            <a:ext cx="789305" cy="11497094"/>
          </a:xfrm>
          <a:prstGeom prst="rect">
            <a:avLst/>
          </a:prstGeom>
          <a:solidFill>
            <a:srgbClr val="1B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3151D-C72D-46C7-BBF1-77861B77894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C415F3-6F1E-4674-B910-1B63B2A0D6F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09C23-A3A6-4C0D-964F-43C4BDE0319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6770E-1684-49A9-AC92-2CD42D2AB3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3F940-FD1D-4A4F-886D-7F0DAF960B2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8D5D1-1129-4870-9CC9-AE8630DF2D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14279" y="64021"/>
            <a:ext cx="4892407" cy="893922"/>
          </a:xfrm>
          <a:prstGeom prst="rect">
            <a:avLst/>
          </a:prstGeom>
        </p:spPr>
      </p:pic>
      <p:cxnSp>
        <p:nvCxnSpPr>
          <p:cNvPr id="4" name="直接连接符 10"/>
          <p:cNvCxnSpPr/>
          <p:nvPr userDrawn="1"/>
        </p:nvCxnSpPr>
        <p:spPr>
          <a:xfrm>
            <a:off x="2899954" y="683349"/>
            <a:ext cx="9292046" cy="0"/>
          </a:xfrm>
          <a:prstGeom prst="line">
            <a:avLst/>
          </a:prstGeom>
          <a:ln>
            <a:solidFill>
              <a:srgbClr val="1A4D94"/>
            </a:solidFill>
          </a:ln>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a:spLocks noChangeArrowheads="1"/>
          </p:cNvSpPr>
          <p:nvPr/>
        </p:nvSpPr>
        <p:spPr bwMode="auto">
          <a:xfrm>
            <a:off x="-355600" y="1803400"/>
            <a:ext cx="293687" cy="384721"/>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 b="0" i="0" u="none" strike="noStrike" kern="1200" cap="none" spc="0" normalizeH="0" baseline="0" noProof="0">
                <a:ln>
                  <a:noFill/>
                </a:ln>
                <a:solidFill>
                  <a:prstClr val="black"/>
                </a:solidFill>
                <a:effectLst/>
                <a:uLnTx/>
                <a:uFillTx/>
                <a:cs typeface="+mn-ea"/>
                <a:sym typeface="+mn-lt"/>
              </a:rPr>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kumimoji="0" lang="zh-CN" altLang="en-US" sz="100" b="0" i="0" u="none" strike="noStrike" kern="1200" cap="none" spc="0" normalizeH="0" baseline="0" noProof="0">
              <a:ln>
                <a:noFill/>
              </a:ln>
              <a:solidFill>
                <a:prstClr val="black"/>
              </a:solidFill>
              <a:effectLst/>
              <a:uLnTx/>
              <a:uFillTx/>
              <a:cs typeface="+mn-ea"/>
              <a:sym typeface="+mn-lt"/>
            </a:endParaRPr>
          </a:p>
        </p:txBody>
      </p:sp>
      <p:sp>
        <p:nvSpPr>
          <p:cNvPr id="18" name="文本框 17"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a:spLocks noChangeArrowheads="1"/>
          </p:cNvSpPr>
          <p:nvPr/>
        </p:nvSpPr>
        <p:spPr bwMode="auto">
          <a:xfrm>
            <a:off x="5225497" y="2433550"/>
            <a:ext cx="7177980" cy="1446550"/>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4400" b="1" noProof="0" dirty="0">
                <a:solidFill>
                  <a:prstClr val="white"/>
                </a:solidFill>
                <a:latin typeface="微软雅黑" panose="020B0503020204020204" pitchFamily="34" charset="-122"/>
                <a:ea typeface="微软雅黑" panose="020B0503020204020204" pitchFamily="34" charset="-122"/>
                <a:cs typeface="+mn-ea"/>
                <a:sym typeface="+mn-lt"/>
              </a:rPr>
              <a:t>融合汉字多语义与文本统计特征的医学新词发现研究</a:t>
            </a:r>
            <a:endParaRPr lang="zh-CN" altLang="en-US" sz="4400" b="1" noProof="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3" name="文本框 22"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a:spLocks noChangeArrowheads="1"/>
          </p:cNvSpPr>
          <p:nvPr/>
        </p:nvSpPr>
        <p:spPr bwMode="auto">
          <a:xfrm>
            <a:off x="4897256" y="4795866"/>
            <a:ext cx="7017211" cy="413861"/>
          </a:xfrm>
          <a:prstGeom prst="parallelogram">
            <a:avLst>
              <a:gd name="adj" fmla="val 42253"/>
            </a:avLst>
          </a:prstGeom>
          <a:solidFill>
            <a:schemeClr val="bg1"/>
          </a:solidFill>
          <a:ln w="9525">
            <a:noFill/>
            <a:miter lim="800000"/>
          </a:ln>
        </p:spPr>
        <p:txBody>
          <a:bodyPr wrap="square">
            <a:spAutoFit/>
          </a:bodyPr>
          <a:lstStyle/>
          <a:p>
            <a:pPr algn="ctr" fontAlgn="base"/>
            <a:r>
              <a:rPr lang="zh-CN" altLang="en-US" sz="1600" dirty="0">
                <a:solidFill>
                  <a:srgbClr val="1B5091"/>
                </a:solidFill>
                <a:latin typeface="微软雅黑" panose="020B0503020204020204" pitchFamily="34" charset="-122"/>
                <a:ea typeface="微软雅黑" panose="020B0503020204020204" pitchFamily="34" charset="-122"/>
                <a:cs typeface="+mn-ea"/>
                <a:sym typeface="+mn-lt"/>
              </a:rPr>
              <a:t>作者：</a:t>
            </a:r>
            <a:r>
              <a:rPr lang="zh-CN" altLang="zh-CN" sz="1600" dirty="0">
                <a:solidFill>
                  <a:srgbClr val="1B5091"/>
                </a:solidFill>
                <a:latin typeface="微软雅黑" panose="020B0503020204020204" pitchFamily="34" charset="-122"/>
                <a:ea typeface="微软雅黑" panose="020B0503020204020204" pitchFamily="34" charset="-122"/>
                <a:cs typeface="+mn-ea"/>
              </a:rPr>
              <a:t>王巍洁，任慧玲，李晓瑛，王勖</a:t>
            </a:r>
            <a:r>
              <a:rPr lang="zh-CN" altLang="en-US" sz="1600" dirty="0">
                <a:solidFill>
                  <a:srgbClr val="1B5091"/>
                </a:solidFill>
                <a:latin typeface="微软雅黑" panose="020B0503020204020204" pitchFamily="34" charset="-122"/>
                <a:ea typeface="微软雅黑" panose="020B0503020204020204" pitchFamily="34" charset="-122"/>
                <a:cs typeface="+mn-ea"/>
              </a:rPr>
              <a:t>，</a:t>
            </a:r>
            <a:r>
              <a:rPr lang="zh-CN" altLang="zh-CN" sz="1600" dirty="0">
                <a:solidFill>
                  <a:srgbClr val="1B5091"/>
                </a:solidFill>
                <a:latin typeface="微软雅黑" panose="020B0503020204020204" pitchFamily="34" charset="-122"/>
                <a:ea typeface="微软雅黑" panose="020B0503020204020204" pitchFamily="34" charset="-122"/>
                <a:cs typeface="+mn-ea"/>
              </a:rPr>
              <a:t>张颖</a:t>
            </a:r>
            <a:endParaRPr lang="zh-CN" altLang="zh-CN" sz="1600" dirty="0">
              <a:solidFill>
                <a:srgbClr val="1B5091"/>
              </a:solidFill>
              <a:latin typeface="微软雅黑" panose="020B0503020204020204" pitchFamily="34" charset="-122"/>
              <a:ea typeface="微软雅黑" panose="020B0503020204020204" pitchFamily="34" charset="-122"/>
              <a:cs typeface="+mn-ea"/>
            </a:endParaRPr>
          </a:p>
        </p:txBody>
      </p:sp>
      <p:sp>
        <p:nvSpPr>
          <p:cNvPr id="24" name="文本框 23"/>
          <p:cNvSpPr txBox="1"/>
          <p:nvPr/>
        </p:nvSpPr>
        <p:spPr>
          <a:xfrm>
            <a:off x="7628238" y="3958024"/>
            <a:ext cx="2372498" cy="40011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2023</a:t>
            </a:r>
            <a:r>
              <a:rPr lang="zh-CN" altLang="en-US" sz="2000" dirty="0">
                <a:solidFill>
                  <a:schemeClr val="bg1"/>
                </a:solidFill>
                <a:latin typeface="微软雅黑" panose="020B0503020204020204" pitchFamily="34" charset="-122"/>
                <a:ea typeface="微软雅黑" panose="020B0503020204020204" pitchFamily="34" charset="-122"/>
              </a:rPr>
              <a:t>年</a:t>
            </a:r>
            <a:r>
              <a:rPr lang="en-US" altLang="zh-CN" sz="2000" dirty="0">
                <a:solidFill>
                  <a:schemeClr val="bg1"/>
                </a:solidFill>
                <a:latin typeface="微软雅黑" panose="020B0503020204020204" pitchFamily="34" charset="-122"/>
                <a:ea typeface="微软雅黑" panose="020B0503020204020204" pitchFamily="34" charset="-122"/>
              </a:rPr>
              <a:t>7</a:t>
            </a:r>
            <a:r>
              <a:rPr lang="zh-CN" altLang="en-US" sz="2000" dirty="0">
                <a:solidFill>
                  <a:schemeClr val="bg1"/>
                </a:solidFill>
                <a:latin typeface="微软雅黑" panose="020B0503020204020204" pitchFamily="34" charset="-122"/>
                <a:ea typeface="微软雅黑" panose="020B0503020204020204" pitchFamily="34" charset="-122"/>
              </a:rPr>
              <a:t>月</a:t>
            </a:r>
            <a:r>
              <a:rPr lang="en-US" altLang="zh-CN" sz="2000" dirty="0">
                <a:solidFill>
                  <a:schemeClr val="bg1"/>
                </a:solidFill>
                <a:latin typeface="微软雅黑" panose="020B0503020204020204" pitchFamily="34" charset="-122"/>
                <a:ea typeface="微软雅黑" panose="020B0503020204020204" pitchFamily="34" charset="-122"/>
              </a:rPr>
              <a:t>13</a:t>
            </a:r>
            <a:r>
              <a:rPr lang="zh-CN" altLang="en-US" sz="2000" dirty="0">
                <a:solidFill>
                  <a:schemeClr val="bg1"/>
                </a:solidFill>
                <a:latin typeface="微软雅黑" panose="020B0503020204020204" pitchFamily="34" charset="-122"/>
                <a:ea typeface="微软雅黑" panose="020B0503020204020204" pitchFamily="34" charset="-122"/>
              </a:rPr>
              <a:t>日</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文本框 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a:spLocks noChangeArrowheads="1"/>
          </p:cNvSpPr>
          <p:nvPr/>
        </p:nvSpPr>
        <p:spPr bwMode="auto">
          <a:xfrm>
            <a:off x="4705989" y="5365576"/>
            <a:ext cx="7017211" cy="413861"/>
          </a:xfrm>
          <a:prstGeom prst="parallelogram">
            <a:avLst>
              <a:gd name="adj" fmla="val 42253"/>
            </a:avLst>
          </a:prstGeom>
          <a:solidFill>
            <a:schemeClr val="bg1"/>
          </a:solidFill>
          <a:ln w="9525">
            <a:noFill/>
            <a:miter lim="800000"/>
          </a:ln>
        </p:spPr>
        <p:txBody>
          <a:bodyPr wrap="square">
            <a:spAutoFit/>
          </a:bodyPr>
          <a:lstStyle/>
          <a:p>
            <a:pPr algn="ctr" fontAlgn="base"/>
            <a:r>
              <a:rPr lang="zh-CN" altLang="en-US" sz="1600" dirty="0">
                <a:solidFill>
                  <a:srgbClr val="1B5091"/>
                </a:solidFill>
                <a:latin typeface="微软雅黑" panose="020B0503020204020204" pitchFamily="34" charset="-122"/>
                <a:ea typeface="微软雅黑" panose="020B0503020204020204" pitchFamily="34" charset="-122"/>
                <a:cs typeface="+mn-ea"/>
                <a:sym typeface="+mn-lt"/>
              </a:rPr>
              <a:t>汇报人：</a:t>
            </a:r>
            <a:r>
              <a:rPr lang="zh-CN" altLang="zh-CN" sz="1600" dirty="0">
                <a:solidFill>
                  <a:srgbClr val="1B5091"/>
                </a:solidFill>
                <a:latin typeface="微软雅黑" panose="020B0503020204020204" pitchFamily="34" charset="-122"/>
                <a:ea typeface="微软雅黑" panose="020B0503020204020204" pitchFamily="34" charset="-122"/>
                <a:cs typeface="+mn-ea"/>
              </a:rPr>
              <a:t>王巍洁</a:t>
            </a:r>
            <a:endParaRPr lang="zh-CN" altLang="zh-CN" sz="1600" dirty="0">
              <a:solidFill>
                <a:srgbClr val="1B5091"/>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7676" y="1077245"/>
            <a:ext cx="8177172" cy="1918970"/>
          </a:xfrm>
          <a:prstGeom prst="rect">
            <a:avLst/>
          </a:prstGeom>
          <a:noFill/>
        </p:spPr>
        <p:txBody>
          <a:bodyPr wrap="square">
            <a:spAutoFit/>
          </a:bodyPr>
          <a:lstStyle/>
          <a:p>
            <a:pPr algn="just" fontAlgn="auto">
              <a:lnSpc>
                <a:spcPct val="120000"/>
              </a:lnSpc>
              <a:buClr>
                <a:srgbClr val="4472C4"/>
              </a:buCl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汉字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spcBef>
                <a:spcPts val="1200"/>
              </a:spcBef>
              <a:buClr>
                <a:srgbClr val="4472C4"/>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独体字</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不能分割，如“心”、“手”、“口”等。</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spcBef>
                <a:spcPts val="1200"/>
              </a:spcBef>
              <a:buClr>
                <a:srgbClr val="4472C4"/>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合体字</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由基础部件组合构成，占</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汉字90%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以上。</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spcBef>
                <a:spcPts val="1200"/>
              </a:spcBef>
              <a:buClr>
                <a:srgbClr val="4472C4"/>
              </a:buCl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超过</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的汉字是</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形声字</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14165" y="3190510"/>
            <a:ext cx="6288198" cy="1936991"/>
            <a:chOff x="3644722" y="3753370"/>
            <a:chExt cx="6375950" cy="1498962"/>
          </a:xfrm>
        </p:grpSpPr>
        <p:sp>
          <p:nvSpPr>
            <p:cNvPr id="12" name="文本框 11"/>
            <p:cNvSpPr txBox="1"/>
            <p:nvPr/>
          </p:nvSpPr>
          <p:spPr>
            <a:xfrm>
              <a:off x="3644722" y="3753370"/>
              <a:ext cx="6375950" cy="1429058"/>
            </a:xfrm>
            <a:prstGeom prst="rect">
              <a:avLst/>
            </a:prstGeom>
            <a:noFill/>
          </p:spPr>
          <p:txBody>
            <a:bodyPr wrap="square">
              <a:spAutoFit/>
            </a:bodyPr>
            <a:lstStyle/>
            <a:p>
              <a:pPr algn="just" fontAlgn="auto">
                <a:buClr>
                  <a:srgbClr val="4472C4"/>
                </a:buClr>
              </a:pP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marL="1200150" lvl="2" indent="-285750" algn="just">
                <a:buClr>
                  <a:srgbClr val="4472C4"/>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呕</a:t>
              </a:r>
              <a:r>
                <a:rPr lang="zh-CN" altLang="en-US"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吐</a:t>
              </a:r>
              <a:r>
                <a:rPr lang="zh-CN" altLang="en-US" sz="1600" dirty="0">
                  <a:latin typeface="微软雅黑" panose="020B0503020204020204" pitchFamily="34" charset="-122"/>
                  <a:ea typeface="微软雅黑" panose="020B0503020204020204" pitchFamily="34" charset="-122"/>
                </a:rPr>
                <a:t>”等均具有“</a:t>
              </a:r>
              <a:r>
                <a:rPr lang="zh-CN" altLang="en-US" sz="2400" dirty="0">
                  <a:latin typeface="微软雅黑" panose="020B0503020204020204" pitchFamily="34" charset="-122"/>
                  <a:ea typeface="微软雅黑" panose="020B0503020204020204" pitchFamily="34" charset="-122"/>
                </a:rPr>
                <a:t>口</a:t>
              </a:r>
              <a:r>
                <a:rPr lang="zh-CN" altLang="en-US" sz="1600" dirty="0">
                  <a:latin typeface="微软雅黑" panose="020B0503020204020204" pitchFamily="34" charset="-122"/>
                  <a:ea typeface="微软雅黑" panose="020B0503020204020204" pitchFamily="34" charset="-122"/>
                </a:rPr>
                <a:t>”这一偏旁部首。</a:t>
              </a:r>
              <a:endParaRPr lang="zh-CN" altLang="en-US" sz="1600" dirty="0">
                <a:latin typeface="微软雅黑" panose="020B0503020204020204" pitchFamily="34" charset="-122"/>
                <a:ea typeface="微软雅黑" panose="020B0503020204020204" pitchFamily="34" charset="-122"/>
              </a:endParaRPr>
            </a:p>
            <a:p>
              <a:pPr marL="1200150" lvl="2" indent="-285750" algn="just">
                <a:buClr>
                  <a:srgbClr val="4472C4"/>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肿</a:t>
              </a:r>
              <a:r>
                <a:rPr lang="zh-CN" altLang="en-US"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胀</a:t>
              </a:r>
              <a:r>
                <a:rPr lang="zh-CN" altLang="en-US" sz="1600" dirty="0">
                  <a:latin typeface="微软雅黑" panose="020B0503020204020204" pitchFamily="34" charset="-122"/>
                  <a:ea typeface="微软雅黑" panose="020B0503020204020204" pitchFamily="34" charset="-122"/>
                </a:rPr>
                <a:t>”等均具有“</a:t>
              </a:r>
              <a:r>
                <a:rPr lang="zh-CN" altLang="en-US" sz="2400" dirty="0">
                  <a:latin typeface="微软雅黑" panose="020B0503020204020204" pitchFamily="34" charset="-122"/>
                  <a:ea typeface="微软雅黑" panose="020B0503020204020204" pitchFamily="34" charset="-122"/>
                </a:rPr>
                <a:t>月</a:t>
              </a:r>
              <a:r>
                <a:rPr lang="zh-CN" altLang="en-US" sz="1600" dirty="0">
                  <a:latin typeface="微软雅黑" panose="020B0503020204020204" pitchFamily="34" charset="-122"/>
                  <a:ea typeface="微软雅黑" panose="020B0503020204020204" pitchFamily="34" charset="-122"/>
                </a:rPr>
                <a:t>”这一偏旁部首 </a:t>
              </a:r>
              <a:endParaRPr lang="en-US" altLang="zh-CN" sz="1600" dirty="0">
                <a:latin typeface="微软雅黑" panose="020B0503020204020204" pitchFamily="34" charset="-122"/>
                <a:ea typeface="微软雅黑" panose="020B0503020204020204" pitchFamily="34" charset="-122"/>
              </a:endParaRPr>
            </a:p>
            <a:p>
              <a:pPr marL="1200150" lvl="2" indent="-285750" algn="just">
                <a:buClr>
                  <a:srgbClr val="4472C4"/>
                </a:buClr>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癫</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sym typeface="+mn-ea"/>
                </a:rPr>
                <a:t>痫</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mn-ea"/>
                </a:rPr>
                <a:t>等均具有“</a:t>
              </a:r>
              <a:r>
                <a:rPr lang="zh-CN" altLang="en-US" sz="2400" dirty="0">
                  <a:latin typeface="微软雅黑" panose="020B0503020204020204" pitchFamily="34" charset="-122"/>
                  <a:ea typeface="微软雅黑" panose="020B0503020204020204" pitchFamily="34" charset="-122"/>
                  <a:sym typeface="+mn-ea"/>
                </a:rPr>
                <a:t>疒</a:t>
              </a:r>
              <a:r>
                <a:rPr lang="zh-CN" altLang="en-US" sz="1600" dirty="0">
                  <a:latin typeface="微软雅黑" panose="020B0503020204020204" pitchFamily="34" charset="-122"/>
                  <a:ea typeface="微软雅黑" panose="020B0503020204020204" pitchFamily="34" charset="-122"/>
                  <a:sym typeface="+mn-ea"/>
                </a:rPr>
                <a:t>”这一偏旁部首。</a:t>
              </a:r>
              <a:endParaRPr lang="en-US" altLang="zh-CN" sz="1600" dirty="0">
                <a:latin typeface="微软雅黑" panose="020B0503020204020204" pitchFamily="34" charset="-122"/>
                <a:ea typeface="微软雅黑" panose="020B0503020204020204" pitchFamily="34" charset="-122"/>
                <a:sym typeface="+mn-ea"/>
              </a:endParaRPr>
            </a:p>
            <a:p>
              <a:pPr marL="1200150" lvl="2" indent="-285750" algn="just">
                <a:buClr>
                  <a:srgbClr val="4472C4"/>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呕吐</a:t>
              </a:r>
              <a:r>
                <a:rPr lang="zh-CN" altLang="en-US" sz="16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腹胀</a:t>
              </a:r>
              <a:r>
                <a:rPr lang="zh-CN" altLang="en-US" sz="1600" dirty="0">
                  <a:latin typeface="微软雅黑" panose="020B0503020204020204" pitchFamily="34" charset="-122"/>
                  <a:ea typeface="微软雅黑" panose="020B0503020204020204" pitchFamily="34" charset="-122"/>
                  <a:sym typeface="+mn-ea"/>
                </a:rPr>
                <a:t>” 左形右声。</a:t>
              </a:r>
              <a:endParaRPr lang="zh-CN" altLang="en-US" sz="1600" dirty="0">
                <a:latin typeface="微软雅黑" panose="020B0503020204020204" pitchFamily="34" charset="-122"/>
                <a:ea typeface="微软雅黑" panose="020B0503020204020204" pitchFamily="34" charset="-122"/>
                <a:sym typeface="+mn-ea"/>
              </a:endParaRPr>
            </a:p>
          </p:txBody>
        </p:sp>
        <p:sp>
          <p:nvSpPr>
            <p:cNvPr id="17" name="矩形: 圆角 16"/>
            <p:cNvSpPr/>
            <p:nvPr/>
          </p:nvSpPr>
          <p:spPr>
            <a:xfrm>
              <a:off x="4256357" y="3876969"/>
              <a:ext cx="5650967" cy="137536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8113632" y="2160800"/>
            <a:ext cx="3475887" cy="2584450"/>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buClr>
                <a:schemeClr val="accent1"/>
              </a:buCl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汉字内部蕴含着丰富的语义信息。医学领域名词多有月字旁、病字旁、绞丝旁等，将偏旁部首、拼音、形状结构等特征嵌入，或有助于机器挖掘字或词间的语义关系，提升新词发现效果。</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相关研究</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13" name="文本框 12"/>
          <p:cNvSpPr txBox="1"/>
          <p:nvPr/>
        </p:nvSpPr>
        <p:spPr>
          <a:xfrm>
            <a:off x="821668" y="5742083"/>
            <a:ext cx="10767851" cy="400110"/>
          </a:xfrm>
          <a:prstGeom prst="rect">
            <a:avLst/>
          </a:prstGeom>
          <a:noFill/>
        </p:spPr>
        <p:txBody>
          <a:bodyPr wrap="square">
            <a:spAutoFit/>
          </a:bodyPr>
          <a:lstStyle/>
          <a:p>
            <a:pPr marL="342900" indent="-342900">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基于以上调研，</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本</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研究</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提出一种</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融合汉字多语义信息与文本统计特征的医学新词发现方法</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箭头: 右 2"/>
          <p:cNvSpPr/>
          <p:nvPr/>
        </p:nvSpPr>
        <p:spPr>
          <a:xfrm>
            <a:off x="7293792" y="2997771"/>
            <a:ext cx="560231" cy="490373"/>
          </a:xfrm>
          <a:prstGeom prst="rightArrow">
            <a:avLst/>
          </a:prstGeom>
          <a:solidFill>
            <a:schemeClr val="accent5">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33202" y="461473"/>
            <a:ext cx="7709317" cy="4339650"/>
          </a:xfrm>
          <a:prstGeom prst="rect">
            <a:avLst/>
          </a:prstGeom>
          <a:noFill/>
        </p:spPr>
        <p:txBody>
          <a:bodyPr wrap="square" rtlCol="0">
            <a:spAutoFit/>
          </a:bodyPr>
          <a:lstStyle/>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PART    </a:t>
            </a:r>
            <a:endPar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endParaRPr>
          </a:p>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  </a:t>
            </a:r>
            <a:r>
              <a:rPr lang="en-US" altLang="zh-CN" sz="11500" dirty="0">
                <a:solidFill>
                  <a:schemeClr val="bg1">
                    <a:lumMod val="95000"/>
                  </a:schemeClr>
                </a:solidFill>
                <a:latin typeface="思源黑体 CN Heavy" panose="020B0A00000000000000" pitchFamily="34" charset="-122"/>
                <a:ea typeface="思源黑体 CN Heavy" panose="020B0A00000000000000" pitchFamily="34" charset="-122"/>
              </a:rPr>
              <a:t>03</a:t>
            </a:r>
            <a:endParaRPr lang="zh-CN" altLang="en-US" sz="138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5" name="文本框 4"/>
          <p:cNvSpPr txBox="1"/>
          <p:nvPr/>
        </p:nvSpPr>
        <p:spPr>
          <a:xfrm>
            <a:off x="6415042" y="3288599"/>
            <a:ext cx="5127477"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rPr>
              <a:t>研究方法</a:t>
            </a:r>
            <a:endPar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2685351"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研究总体框架</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8080" y="2236592"/>
            <a:ext cx="11928635" cy="2907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2776722" cy="523220"/>
          </a:xfrm>
          <a:prstGeom prst="rect">
            <a:avLst/>
          </a:prstGeom>
        </p:spPr>
        <p:txBody>
          <a:bodyPr wrap="none">
            <a:spAutoFit/>
          </a:bodyPr>
          <a:lstStyle/>
          <a:p>
            <a:r>
              <a:rPr lang="en-GB" alt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N-gram</a:t>
            </a:r>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模型</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8587" y="1096663"/>
            <a:ext cx="11289291" cy="1014730"/>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模型是一种基于统计的对词、句、文档进行描述的一种概率模型。</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本研究通过</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模型算法获取</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元词串，</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元词串具体举例如下表所示</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4823460" y="2338705"/>
            <a:ext cx="2545080" cy="460375"/>
          </a:xfrm>
          <a:prstGeom prst="rect">
            <a:avLst/>
          </a:prstGeom>
          <a:noFill/>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  N-gram</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词串举例</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 name="表格 10"/>
          <p:cNvGraphicFramePr>
            <a:graphicFrameLocks noGrp="1"/>
          </p:cNvGraphicFramePr>
          <p:nvPr/>
        </p:nvGraphicFramePr>
        <p:xfrm>
          <a:off x="591820" y="2868930"/>
          <a:ext cx="10986135" cy="3427095"/>
        </p:xfrm>
        <a:graphic>
          <a:graphicData uri="http://schemas.openxmlformats.org/drawingml/2006/table">
            <a:tbl>
              <a:tblPr firstRow="1" firstCol="1" bandRow="1">
                <a:tableStyleId>{5FD0F851-EC5A-4D38-B0AD-8093EC10F338}</a:tableStyleId>
              </a:tblPr>
              <a:tblGrid>
                <a:gridCol w="1353185"/>
                <a:gridCol w="9632950"/>
              </a:tblGrid>
              <a:tr h="489585">
                <a:tc>
                  <a:txBody>
                    <a:bodyPr/>
                    <a:lstStyle/>
                    <a:p>
                      <a:pPr algn="ctr"/>
                      <a:r>
                        <a:rPr lang="zh-CN" altLang="en-US" sz="1800" kern="1200" dirty="0">
                          <a:solidFill>
                            <a:schemeClr val="tx1"/>
                          </a:solidFill>
                          <a:latin typeface="微软雅黑" panose="020B0503020204020204" pitchFamily="34" charset="-122"/>
                          <a:ea typeface="微软雅黑" panose="020B0503020204020204" pitchFamily="34" charset="-122"/>
                        </a:rPr>
                        <a:t>文本</a:t>
                      </a:r>
                      <a:endParaRPr lang="zh-CN" altLang="en-US" sz="18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合并晚期非小细胞肺癌的患者</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zh-CN" altLang="en-US" sz="1800" kern="1200" dirty="0">
                          <a:solidFill>
                            <a:schemeClr val="tx1"/>
                          </a:solidFill>
                          <a:latin typeface="微软雅黑" panose="020B0503020204020204" pitchFamily="34" charset="-122"/>
                          <a:ea typeface="微软雅黑" panose="020B0503020204020204" pitchFamily="34" charset="-122"/>
                        </a:rPr>
                        <a:t>分词结果</a:t>
                      </a:r>
                      <a:endParaRPr lang="zh-CN" altLang="en-US" sz="18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  晚期  非小  细胞  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的  患者</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en-US" sz="1800" kern="1200">
                          <a:solidFill>
                            <a:schemeClr val="tx1"/>
                          </a:solidFill>
                          <a:latin typeface="微软雅黑" panose="020B0503020204020204" pitchFamily="34" charset="-122"/>
                          <a:ea typeface="微软雅黑" panose="020B0503020204020204" pitchFamily="34" charset="-122"/>
                        </a:rPr>
                        <a:t>1-gram</a:t>
                      </a:r>
                      <a:endParaRPr lang="zh-CN" altLang="en-US" sz="18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晚期</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非小</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细胞</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的</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患者</a:t>
                      </a:r>
                      <a:r>
                        <a:rPr lang="en-US" sz="18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rPr>
                        <a:t>2-gram</a:t>
                      </a:r>
                      <a:endParaRPr lang="zh-CN" altLang="en-US" sz="18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66675" algn="ctr"/>
                      <a:r>
                        <a:rPr lang="en-US" sz="180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 晚期</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晚期 非小</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非小 细胞</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细胞 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肺癌 的</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的 患者</a:t>
                      </a:r>
                      <a:r>
                        <a:rPr lang="en-US" sz="18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en-US" sz="1800" kern="1200">
                          <a:solidFill>
                            <a:schemeClr val="tx1"/>
                          </a:solidFill>
                          <a:latin typeface="微软雅黑" panose="020B0503020204020204" pitchFamily="34" charset="-122"/>
                          <a:ea typeface="微软雅黑" panose="020B0503020204020204" pitchFamily="34" charset="-122"/>
                        </a:rPr>
                        <a:t>3-gram</a:t>
                      </a:r>
                      <a:endParaRPr lang="zh-CN" altLang="en-US" sz="18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 晚期 非小</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晚期 非小 细胞</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非小 细胞 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细胞 肺癌 的</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肺癌 的 患者）</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rPr>
                        <a:t>4-gram</a:t>
                      </a:r>
                      <a:endParaRPr lang="zh-CN" altLang="en-US" sz="18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 晚期 非小 细胞</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晚期 非小 细胞 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非小 细胞 肺癌 的</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细胞 肺癌 的 患者）</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89585">
                <a:tc>
                  <a:txBody>
                    <a:bodyPr/>
                    <a:lstStyle/>
                    <a:p>
                      <a:pPr algn="ctr"/>
                      <a:r>
                        <a:rPr lang="en-US" sz="1800" kern="1200" dirty="0">
                          <a:solidFill>
                            <a:schemeClr val="tx1"/>
                          </a:solidFill>
                          <a:latin typeface="微软雅黑" panose="020B0503020204020204" pitchFamily="34" charset="-122"/>
                          <a:ea typeface="微软雅黑" panose="020B0503020204020204" pitchFamily="34" charset="-122"/>
                        </a:rPr>
                        <a:t>5-gram</a:t>
                      </a:r>
                      <a:endParaRPr lang="zh-CN" altLang="en-US" sz="180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133350" algn="ctr"/>
                      <a:r>
                        <a:rPr lang="en-US" sz="1800" kern="1200" dirty="0">
                          <a:solidFill>
                            <a:schemeClr val="tx1"/>
                          </a:solidFill>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合并 晚期 非小 细胞 肺癌</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晚期 非小 细胞 肺癌 的</a:t>
                      </a:r>
                      <a:r>
                        <a:rPr lang="en-US" sz="1800" kern="1200" dirty="0">
                          <a:solidFill>
                            <a:schemeClr val="tx1"/>
                          </a:solidFill>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latin typeface="微软雅黑" panose="020B0503020204020204" pitchFamily="34" charset="-122"/>
                          <a:ea typeface="微软雅黑" panose="020B0503020204020204" pitchFamily="34" charset="-122"/>
                          <a:cs typeface="+mn-cs"/>
                        </a:rPr>
                        <a:t>非小 细胞 肺癌 的 患者）</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5186035"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词的凝固程度：关联置信度</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718" y="1093739"/>
            <a:ext cx="11255223" cy="961289"/>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关联置信度可以用于衡量词串的内部凝固程度。关联置信度为当</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出现时，</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同时出现的频率，借用其原理理解为相邻的两词，即词</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词</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同时出现的频率，关联置信度的具体计算方法如下：</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1750167" y="2401765"/>
              <a:ext cx="9327777" cy="2212420"/>
            </p:xfrm>
            <a:graphic>
              <a:graphicData uri="http://schemas.openxmlformats.org/drawingml/2006/table">
                <a:tbl>
                  <a:tblPr firstRow="1" firstCol="1" bandRow="1">
                    <a:tableStyleId>{2D5ABB26-0587-4C30-8999-92F81FD0307C}</a:tableStyleId>
                  </a:tblPr>
                  <a:tblGrid>
                    <a:gridCol w="9327777"/>
                  </a:tblGrid>
                  <a:tr h="670423">
                    <a:tc>
                      <a:txBody>
                        <a:bodyPr/>
                        <a:lstStyle/>
                        <a:p>
                          <a:pPr algn="ctr"/>
                          <a14:m>
                            <m:oMath xmlns:m="http://schemas.openxmlformats.org/officeDocument/2006/math">
                              <m:r>
                                <a:rPr lang="en-US" sz="1800" kern="1200">
                                  <a:solidFill>
                                    <a:schemeClr val="tx1"/>
                                  </a:solidFill>
                                  <a:effectLst/>
                                  <a:latin typeface="Cambria Math" panose="02040503050406030204" pitchFamily="18" charset="0"/>
                                  <a:ea typeface="+mn-ea"/>
                                  <a:cs typeface="+mn-cs"/>
                                </a:rPr>
                                <m:t>𝐶𝑜𝑛𝑓</m:t>
                              </m:r>
                              <m:d>
                                <m:dPr>
                                  <m:begChr m:val="（"/>
                                  <m:endChr m:val="）"/>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e>
                              </m:d>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𝑃</m:t>
                              </m:r>
                              <m:d>
                                <m:dPr>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e>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e>
                              </m:d>
                              <m:r>
                                <a:rPr lang="en-US" sz="1800" kern="1200">
                                  <a:solidFill>
                                    <a:schemeClr val="tx1"/>
                                  </a:solidFill>
                                  <a:effectLst/>
                                  <a:latin typeface="Cambria Math" panose="02040503050406030204" pitchFamily="18" charset="0"/>
                                  <a:ea typeface="+mn-ea"/>
                                  <a:cs typeface="+mn-cs"/>
                                </a:rPr>
                                <m:t>=</m:t>
                              </m:r>
                              <m:f>
                                <m:fPr>
                                  <m:ctrlPr>
                                    <a:rPr lang="zh-CN" sz="1800" i="1" kern="1200">
                                      <a:solidFill>
                                        <a:schemeClr val="tx1"/>
                                      </a:solidFill>
                                      <a:effectLst/>
                                      <a:latin typeface="Cambria Math" panose="02040503050406030204" pitchFamily="18" charset="0"/>
                                      <a:ea typeface="+mn-ea"/>
                                      <a:cs typeface="+mn-cs"/>
                                    </a:rPr>
                                  </m:ctrlPr>
                                </m:fPr>
                                <m:num>
                                  <m:r>
                                    <a:rPr lang="en-US" sz="1800" kern="1200">
                                      <a:solidFill>
                                        <a:schemeClr val="tx1"/>
                                      </a:solidFill>
                                      <a:effectLst/>
                                      <a:latin typeface="Cambria Math" panose="02040503050406030204" pitchFamily="18" charset="0"/>
                                      <a:ea typeface="+mn-ea"/>
                                      <a:cs typeface="+mn-cs"/>
                                    </a:rPr>
                                    <m:t>𝑃</m:t>
                                  </m:r>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r>
                                    <a:rPr lang="en-US" sz="1800" kern="1200">
                                      <a:solidFill>
                                        <a:schemeClr val="tx1"/>
                                      </a:solidFill>
                                      <a:effectLst/>
                                      <a:latin typeface="Cambria Math" panose="02040503050406030204" pitchFamily="18" charset="0"/>
                                      <a:ea typeface="+mn-ea"/>
                                      <a:cs typeface="+mn-cs"/>
                                    </a:rPr>
                                    <m:t>)</m:t>
                                  </m:r>
                                </m:num>
                                <m:den>
                                  <m:r>
                                    <a:rPr lang="en-US" sz="1800" kern="1200">
                                      <a:solidFill>
                                        <a:schemeClr val="tx1"/>
                                      </a:solidFill>
                                      <a:effectLst/>
                                      <a:latin typeface="Cambria Math" panose="02040503050406030204" pitchFamily="18" charset="0"/>
                                      <a:ea typeface="+mn-ea"/>
                                      <a:cs typeface="+mn-cs"/>
                                    </a:rPr>
                                    <m:t>𝑃</m:t>
                                  </m:r>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r>
                                    <a:rPr lang="en-US" sz="1800" kern="1200">
                                      <a:solidFill>
                                        <a:schemeClr val="tx1"/>
                                      </a:solidFill>
                                      <a:effectLst/>
                                      <a:latin typeface="Cambria Math" panose="02040503050406030204" pitchFamily="18" charset="0"/>
                                      <a:ea typeface="+mn-ea"/>
                                      <a:cs typeface="+mn-cs"/>
                                    </a:rPr>
                                    <m:t>)</m:t>
                                  </m:r>
                                </m:den>
                              </m:f>
                            </m:oMath>
                          </a14:m>
                          <a:r>
                            <a:rPr lang="en-US" altLang="zh-CN" sz="1800" kern="1200" dirty="0">
                              <a:solidFill>
                                <a:schemeClr val="tx1"/>
                              </a:solidFill>
                              <a:effectLst/>
                              <a:latin typeface="Times New Roman" panose="02020603050405020304" pitchFamily="18" charset="0"/>
                              <a:ea typeface="+mn-ea"/>
                              <a:cs typeface="Times New Roman" panose="02020603050405020304" pitchFamily="18" charset="0"/>
                            </a:rPr>
                            <a:t>                                 (1)</a:t>
                          </a:r>
                          <a:endParaRPr lang="zh-CN"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r>
                  <a:tr h="669275">
                    <a:tc>
                      <a:txBody>
                        <a:bodyPr/>
                        <a:lstStyle/>
                        <a:p>
                          <a:pPr algn="ctr"/>
                          <a14:m>
                            <m:oMath xmlns:m="http://schemas.openxmlformats.org/officeDocument/2006/math">
                              <m:r>
                                <a:rPr lang="en-US" sz="1800" kern="1200">
                                  <a:solidFill>
                                    <a:schemeClr val="tx1"/>
                                  </a:solidFill>
                                  <a:effectLst/>
                                  <a:latin typeface="Cambria Math" panose="02040503050406030204" pitchFamily="18" charset="0"/>
                                  <a:ea typeface="+mn-ea"/>
                                  <a:cs typeface="+mn-cs"/>
                                </a:rPr>
                                <m:t>𝐶𝑜𝑛𝑓</m:t>
                              </m:r>
                              <m:d>
                                <m:dPr>
                                  <m:begChr m:val="（"/>
                                  <m:endChr m:val="）"/>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e>
                              </m:d>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𝑃</m:t>
                              </m:r>
                              <m:d>
                                <m:dPr>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e>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e>
                              </m:d>
                              <m:r>
                                <a:rPr lang="en-US" sz="1800" kern="1200">
                                  <a:solidFill>
                                    <a:schemeClr val="tx1"/>
                                  </a:solidFill>
                                  <a:effectLst/>
                                  <a:latin typeface="Cambria Math" panose="02040503050406030204" pitchFamily="18" charset="0"/>
                                  <a:ea typeface="+mn-ea"/>
                                  <a:cs typeface="+mn-cs"/>
                                </a:rPr>
                                <m:t>=</m:t>
                              </m:r>
                              <m:f>
                                <m:fPr>
                                  <m:ctrlPr>
                                    <a:rPr lang="zh-CN" sz="1800" i="1" kern="1200">
                                      <a:solidFill>
                                        <a:schemeClr val="tx1"/>
                                      </a:solidFill>
                                      <a:effectLst/>
                                      <a:latin typeface="Cambria Math" panose="02040503050406030204" pitchFamily="18" charset="0"/>
                                      <a:ea typeface="+mn-ea"/>
                                      <a:cs typeface="+mn-cs"/>
                                    </a:rPr>
                                  </m:ctrlPr>
                                </m:fPr>
                                <m:num>
                                  <m:r>
                                    <a:rPr lang="en-US" sz="1800" kern="1200">
                                      <a:solidFill>
                                        <a:schemeClr val="tx1"/>
                                      </a:solidFill>
                                      <a:effectLst/>
                                      <a:latin typeface="Cambria Math" panose="02040503050406030204" pitchFamily="18" charset="0"/>
                                      <a:ea typeface="+mn-ea"/>
                                      <a:cs typeface="+mn-cs"/>
                                    </a:rPr>
                                    <m:t>𝑃</m:t>
                                  </m:r>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r>
                                    <a:rPr lang="en-US" sz="1800" kern="1200">
                                      <a:solidFill>
                                        <a:schemeClr val="tx1"/>
                                      </a:solidFill>
                                      <a:effectLst/>
                                      <a:latin typeface="Cambria Math" panose="02040503050406030204" pitchFamily="18" charset="0"/>
                                      <a:ea typeface="+mn-ea"/>
                                      <a:cs typeface="+mn-cs"/>
                                    </a:rPr>
                                    <m:t>)</m:t>
                                  </m:r>
                                </m:num>
                                <m:den>
                                  <m:r>
                                    <a:rPr lang="en-US" sz="1800" kern="1200">
                                      <a:solidFill>
                                        <a:schemeClr val="tx1"/>
                                      </a:solidFill>
                                      <a:effectLst/>
                                      <a:latin typeface="Cambria Math" panose="02040503050406030204" pitchFamily="18" charset="0"/>
                                      <a:ea typeface="+mn-ea"/>
                                      <a:cs typeface="+mn-cs"/>
                                    </a:rPr>
                                    <m:t>𝑃</m:t>
                                  </m:r>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r>
                                    <a:rPr lang="en-US" sz="1800" kern="1200">
                                      <a:solidFill>
                                        <a:schemeClr val="tx1"/>
                                      </a:solidFill>
                                      <a:effectLst/>
                                      <a:latin typeface="Cambria Math" panose="02040503050406030204" pitchFamily="18" charset="0"/>
                                      <a:ea typeface="+mn-ea"/>
                                      <a:cs typeface="+mn-cs"/>
                                    </a:rPr>
                                    <m:t>)</m:t>
                                  </m:r>
                                </m:den>
                              </m:f>
                            </m:oMath>
                          </a14:m>
                          <a:r>
                            <a:rPr lang="en-US" altLang="zh-CN" sz="1800" kern="1200" dirty="0">
                              <a:solidFill>
                                <a:schemeClr val="tx1"/>
                              </a:solidFill>
                              <a:effectLst/>
                              <a:latin typeface="Times New Roman" panose="02020603050405020304" pitchFamily="18" charset="0"/>
                              <a:ea typeface="+mn-ea"/>
                              <a:cs typeface="Times New Roman" panose="02020603050405020304" pitchFamily="18" charset="0"/>
                            </a:rPr>
                            <a:t>                                 (2)</a:t>
                          </a:r>
                          <a:endParaRPr lang="zh-CN"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r>
                  <a:tr h="872722">
                    <a:tc>
                      <a:txBody>
                        <a:bodyPr/>
                        <a:lstStyle/>
                        <a:p>
                          <a:pPr algn="ctr"/>
                          <a14:m>
                            <m:oMath xmlns:m="http://schemas.openxmlformats.org/officeDocument/2006/math">
                              <m:r>
                                <a:rPr lang="en-US" sz="1800" kern="1200">
                                  <a:solidFill>
                                    <a:schemeClr val="tx1"/>
                                  </a:solidFill>
                                  <a:effectLst/>
                                  <a:latin typeface="Cambria Math" panose="02040503050406030204" pitchFamily="18" charset="0"/>
                                  <a:ea typeface="+mn-ea"/>
                                  <a:cs typeface="+mn-cs"/>
                                </a:rPr>
                                <m:t>𝐶𝑜𝑛𝑓</m:t>
                              </m:r>
                              <m:d>
                                <m:dPr>
                                  <m:begChr m:val="（"/>
                                  <m:endChr m:val="）"/>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e>
                              </m:d>
                              <m:r>
                                <a:rPr lang="en-US" sz="1800" kern="1200">
                                  <a:solidFill>
                                    <a:schemeClr val="tx1"/>
                                  </a:solidFill>
                                  <a:effectLst/>
                                  <a:latin typeface="Cambria Math" panose="02040503050406030204" pitchFamily="18" charset="0"/>
                                  <a:ea typeface="+mn-ea"/>
                                  <a:cs typeface="+mn-cs"/>
                                </a:rPr>
                                <m:t>=</m:t>
                              </m:r>
                              <m:f>
                                <m:fPr>
                                  <m:ctrlPr>
                                    <a:rPr lang="zh-CN" sz="1800" i="1" kern="1200">
                                      <a:solidFill>
                                        <a:schemeClr val="tx1"/>
                                      </a:solidFill>
                                      <a:effectLst/>
                                      <a:latin typeface="Cambria Math" panose="02040503050406030204" pitchFamily="18" charset="0"/>
                                      <a:ea typeface="+mn-ea"/>
                                      <a:cs typeface="+mn-cs"/>
                                    </a:rPr>
                                  </m:ctrlPr>
                                </m:fPr>
                                <m:num>
                                  <m:r>
                                    <a:rPr lang="en-US" sz="1800" kern="1200">
                                      <a:solidFill>
                                        <a:schemeClr val="tx1"/>
                                      </a:solidFill>
                                      <a:effectLst/>
                                      <a:latin typeface="Cambria Math" panose="02040503050406030204" pitchFamily="18" charset="0"/>
                                      <a:ea typeface="+mn-ea"/>
                                      <a:cs typeface="+mn-cs"/>
                                    </a:rPr>
                                    <m:t>1</m:t>
                                  </m:r>
                                </m:num>
                                <m:den>
                                  <m:r>
                                    <a:rPr lang="en-US" sz="1800" kern="1200">
                                      <a:solidFill>
                                        <a:schemeClr val="tx1"/>
                                      </a:solidFill>
                                      <a:effectLst/>
                                      <a:latin typeface="Cambria Math" panose="02040503050406030204" pitchFamily="18" charset="0"/>
                                      <a:ea typeface="+mn-ea"/>
                                      <a:cs typeface="+mn-cs"/>
                                    </a:rPr>
                                    <m:t>𝑛</m:t>
                                  </m:r>
                                </m:den>
                              </m:f>
                              <m:nary>
                                <m:naryPr>
                                  <m:chr m:val="∑"/>
                                  <m:ctrlPr>
                                    <a:rPr lang="zh-CN" sz="1800" i="1" kern="1200">
                                      <a:solidFill>
                                        <a:schemeClr val="tx1"/>
                                      </a:solidFill>
                                      <a:effectLst/>
                                      <a:latin typeface="Cambria Math" panose="02040503050406030204" pitchFamily="18" charset="0"/>
                                      <a:ea typeface="+mn-ea"/>
                                      <a:cs typeface="+mn-cs"/>
                                    </a:rPr>
                                  </m:ctrlPr>
                                </m:naryPr>
                                <m:sub>
                                  <m:r>
                                    <a:rPr lang="en-GB" sz="1800" kern="1200">
                                      <a:solidFill>
                                        <a:schemeClr val="tx1"/>
                                      </a:solidFill>
                                      <a:effectLst/>
                                      <a:latin typeface="Cambria Math" panose="02040503050406030204" pitchFamily="18" charset="0"/>
                                      <a:ea typeface="+mn-ea"/>
                                      <a:cs typeface="+mn-cs"/>
                                    </a:rPr>
                                    <m:t>𝑖</m:t>
                                  </m:r>
                                  <m:r>
                                    <a:rPr lang="en-GB" sz="1800" kern="1200">
                                      <a:solidFill>
                                        <a:schemeClr val="tx1"/>
                                      </a:solidFill>
                                      <a:effectLst/>
                                      <a:latin typeface="Cambria Math" panose="02040503050406030204" pitchFamily="18" charset="0"/>
                                      <a:ea typeface="+mn-ea"/>
                                      <a:cs typeface="+mn-cs"/>
                                    </a:rPr>
                                    <m:t>=</m:t>
                                  </m:r>
                                  <m:r>
                                    <a:rPr lang="en-GB" sz="1800" kern="1200">
                                      <a:solidFill>
                                        <a:schemeClr val="tx1"/>
                                      </a:solidFill>
                                      <a:effectLst/>
                                      <a:latin typeface="Cambria Math" panose="02040503050406030204" pitchFamily="18" charset="0"/>
                                      <a:ea typeface="+mn-ea"/>
                                      <a:cs typeface="+mn-cs"/>
                                    </a:rPr>
                                    <m:t>1</m:t>
                                  </m:r>
                                </m:sub>
                                <m:sup>
                                  <m:r>
                                    <a:rPr lang="en-GB" sz="1800" kern="1200">
                                      <a:solidFill>
                                        <a:schemeClr val="tx1"/>
                                      </a:solidFill>
                                      <a:effectLst/>
                                      <a:latin typeface="Cambria Math" panose="02040503050406030204" pitchFamily="18" charset="0"/>
                                      <a:ea typeface="+mn-ea"/>
                                      <a:cs typeface="+mn-cs"/>
                                    </a:rPr>
                                    <m:t>𝑛</m:t>
                                  </m:r>
                                </m:sup>
                                <m:e>
                                  <m:f>
                                    <m:fPr>
                                      <m:ctrlPr>
                                        <a:rPr lang="zh-CN" sz="1800" i="1" kern="1200">
                                          <a:solidFill>
                                            <a:schemeClr val="tx1"/>
                                          </a:solidFill>
                                          <a:effectLst/>
                                          <a:latin typeface="Cambria Math" panose="02040503050406030204" pitchFamily="18" charset="0"/>
                                          <a:ea typeface="+mn-ea"/>
                                          <a:cs typeface="+mn-cs"/>
                                        </a:rPr>
                                      </m:ctrlPr>
                                    </m:fPr>
                                    <m:num>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𝐶𝑜𝑛𝑓</m:t>
                                      </m:r>
                                      <m:d>
                                        <m:dPr>
                                          <m:begChr m:val="（"/>
                                          <m:endChr m:val="）"/>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e>
                                      </m:d>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𝐶𝑜𝑛𝑓</m:t>
                                      </m:r>
                                      <m:d>
                                        <m:dPr>
                                          <m:begChr m:val="（"/>
                                          <m:endChr m:val="）"/>
                                          <m:ctrlPr>
                                            <a:rPr lang="zh-CN" sz="1800" i="1" kern="1200">
                                              <a:solidFill>
                                                <a:schemeClr val="tx1"/>
                                              </a:solidFill>
                                              <a:effectLst/>
                                              <a:latin typeface="Cambria Math" panose="02040503050406030204" pitchFamily="18" charset="0"/>
                                              <a:ea typeface="+mn-ea"/>
                                              <a:cs typeface="+mn-cs"/>
                                            </a:rPr>
                                          </m:ctrlPr>
                                        </m:dPr>
                                        <m:e>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r>
                                                <a:rPr lang="en-US" sz="1800" kern="1200">
                                                  <a:solidFill>
                                                    <a:schemeClr val="tx1"/>
                                                  </a:solidFill>
                                                  <a:effectLst/>
                                                  <a:latin typeface="Cambria Math" panose="02040503050406030204" pitchFamily="18" charset="0"/>
                                                  <a:ea typeface="+mn-ea"/>
                                                  <a:cs typeface="+mn-cs"/>
                                                </a:rPr>
                                                <m:t>+</m:t>
                                              </m:r>
                                              <m:r>
                                                <a:rPr lang="en-US" sz="1800" kern="1200">
                                                  <a:solidFill>
                                                    <a:schemeClr val="tx1"/>
                                                  </a:solidFill>
                                                  <a:effectLst/>
                                                  <a:latin typeface="Cambria Math" panose="02040503050406030204" pitchFamily="18" charset="0"/>
                                                  <a:ea typeface="+mn-ea"/>
                                                  <a:cs typeface="+mn-cs"/>
                                                </a:rPr>
                                                <m:t>1</m:t>
                                              </m:r>
                                            </m:sub>
                                          </m:sSub>
                                          <m:r>
                                            <a:rPr lang="en-US" sz="1800" kern="1200">
                                              <a:solidFill>
                                                <a:schemeClr val="tx1"/>
                                              </a:solidFill>
                                              <a:effectLst/>
                                              <a:latin typeface="Cambria Math" panose="02040503050406030204" pitchFamily="18" charset="0"/>
                                              <a:ea typeface="+mn-ea"/>
                                              <a:cs typeface="+mn-cs"/>
                                            </a:rPr>
                                            <m:t>→</m:t>
                                          </m:r>
                                          <m:sSub>
                                            <m:sSubPr>
                                              <m:ctrlPr>
                                                <a:rPr lang="zh-CN" sz="1800" i="1" kern="1200">
                                                  <a:solidFill>
                                                    <a:schemeClr val="tx1"/>
                                                  </a:solidFill>
                                                  <a:effectLst/>
                                                  <a:latin typeface="Cambria Math" panose="02040503050406030204" pitchFamily="18" charset="0"/>
                                                  <a:ea typeface="+mn-ea"/>
                                                  <a:cs typeface="+mn-cs"/>
                                                </a:rPr>
                                              </m:ctrlPr>
                                            </m:sSubPr>
                                            <m:e>
                                              <m:r>
                                                <a:rPr lang="en-US" sz="1800" kern="1200">
                                                  <a:solidFill>
                                                    <a:schemeClr val="tx1"/>
                                                  </a:solidFill>
                                                  <a:effectLst/>
                                                  <a:latin typeface="Cambria Math" panose="02040503050406030204" pitchFamily="18" charset="0"/>
                                                  <a:ea typeface="+mn-ea"/>
                                                  <a:cs typeface="+mn-cs"/>
                                                </a:rPr>
                                                <m:t>𝑡</m:t>
                                              </m:r>
                                            </m:e>
                                            <m:sub>
                                              <m:r>
                                                <a:rPr lang="en-US" sz="1800" kern="1200">
                                                  <a:solidFill>
                                                    <a:schemeClr val="tx1"/>
                                                  </a:solidFill>
                                                  <a:effectLst/>
                                                  <a:latin typeface="Cambria Math" panose="02040503050406030204" pitchFamily="18" charset="0"/>
                                                  <a:ea typeface="+mn-ea"/>
                                                  <a:cs typeface="+mn-cs"/>
                                                </a:rPr>
                                                <m:t>𝑖</m:t>
                                              </m:r>
                                            </m:sub>
                                          </m:sSub>
                                        </m:e>
                                      </m:d>
                                    </m:num>
                                    <m:den>
                                      <m:r>
                                        <a:rPr lang="en-US" sz="1800" kern="1200">
                                          <a:solidFill>
                                            <a:schemeClr val="tx1"/>
                                          </a:solidFill>
                                          <a:effectLst/>
                                          <a:latin typeface="Cambria Math" panose="02040503050406030204" pitchFamily="18" charset="0"/>
                                          <a:ea typeface="+mn-ea"/>
                                          <a:cs typeface="+mn-cs"/>
                                        </a:rPr>
                                        <m:t>2</m:t>
                                      </m:r>
                                    </m:den>
                                  </m:f>
                                </m:e>
                              </m:nary>
                            </m:oMath>
                          </a14:m>
                          <a:r>
                            <a:rPr lang="en-US" altLang="zh-CN" sz="1800" kern="1200" dirty="0">
                              <a:solidFill>
                                <a:schemeClr val="tx1"/>
                              </a:solidFill>
                              <a:effectLst/>
                              <a:latin typeface="Times New Roman" panose="02020603050405020304" pitchFamily="18" charset="0"/>
                              <a:ea typeface="+mn-ea"/>
                              <a:cs typeface="Times New Roman" panose="02020603050405020304" pitchFamily="18" charset="0"/>
                            </a:rPr>
                            <a:t>             (3)</a:t>
                          </a:r>
                          <a:endParaRPr lang="zh-CN"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r>
                </a:tbl>
              </a:graphicData>
            </a:graphic>
          </p:graphicFrame>
        </mc:Choice>
        <mc:Fallback xmlns="">
          <p:graphicFrame>
            <p:nvGraphicFramePr>
              <p:cNvPr id="2" name="表格 1"/>
              <p:cNvGraphicFramePr>
                <a:graphicFrameLocks noGrp="1"/>
              </p:cNvGraphicFramePr>
              <p:nvPr/>
            </p:nvGraphicFramePr>
            <p:xfrm>
              <a:off x="1750167" y="2401765"/>
              <a:ext cx="9327777" cy="2212420"/>
            </p:xfrm>
            <a:graphic>
              <a:graphicData uri="http://schemas.openxmlformats.org/drawingml/2006/table">
                <a:tbl>
                  <a:tblPr firstRow="1" firstCol="1" bandRow="1">
                    <a:tableStyleId>{2D5ABB26-0587-4C30-8999-92F81FD0307C}</a:tableStyleId>
                  </a:tblPr>
                  <a:tblGrid>
                    <a:gridCol w="9327777"/>
                  </a:tblGrid>
                  <a:tr h="670560">
                    <a:tc>
                      <a:txBody>
                        <a:bodyPr/>
                        <a:lstStyle/>
                        <a:p>
                          <a:endParaRPr lang="zh-CN"/>
                        </a:p>
                      </a:txBody>
                      <a:tcPr marL="68580" marR="68580" marT="0" marB="0" anchor="ctr">
                        <a:blipFill>
                          <a:blip r:embed="rId1"/>
                        </a:blipFill>
                      </a:tcPr>
                    </a:tc>
                  </a:tr>
                  <a:tr h="669290">
                    <a:tc>
                      <a:txBody>
                        <a:bodyPr/>
                        <a:lstStyle/>
                        <a:p>
                          <a:endParaRPr lang="zh-CN"/>
                        </a:p>
                      </a:txBody>
                      <a:tcPr marL="68580" marR="68580" marT="0" marB="0" anchor="ctr">
                        <a:blipFill>
                          <a:blip r:embed="rId1"/>
                        </a:blipFill>
                      </a:tcPr>
                    </a:tc>
                  </a:tr>
                  <a:tr h="872490">
                    <a:tc>
                      <a:txBody>
                        <a:bodyPr/>
                        <a:lstStyle/>
                        <a:p>
                          <a:endParaRPr lang="zh-CN"/>
                        </a:p>
                      </a:txBody>
                      <a:tcPr marL="68580" marR="68580" marT="0" marB="0" anchor="ctr">
                        <a:blipFill>
                          <a:blip r:embed="rId1"/>
                        </a:blipFill>
                      </a:tcPr>
                    </a:tc>
                  </a:tr>
                </a:tbl>
              </a:graphicData>
            </a:graphic>
          </p:graphicFrame>
        </mc:Fallback>
      </mc:AlternateContent>
      <mc:AlternateContent xmlns:mc="http://schemas.openxmlformats.org/markup-compatibility/2006">
        <mc:Choice xmlns:a14="http://schemas.microsoft.com/office/drawing/2010/main" Requires="a14">
          <p:sp>
            <p:nvSpPr>
              <p:cNvPr id="7" name="文本框 6"/>
              <p:cNvSpPr txBox="1"/>
              <p:nvPr/>
            </p:nvSpPr>
            <p:spPr>
              <a:xfrm>
                <a:off x="790855" y="4960923"/>
                <a:ext cx="10748616" cy="1526187"/>
              </a:xfrm>
              <a:prstGeom prst="rect">
                <a:avLst/>
              </a:prstGeom>
              <a:noFill/>
            </p:spPr>
            <p:txBody>
              <a:bodyPr wrap="square">
                <a:spAutoFit/>
              </a:bodyPr>
              <a:lstStyle/>
              <a:p>
                <a:pPr indent="457200" algn="just">
                  <a:lnSpc>
                    <a:spcPct val="150000"/>
                  </a:lnSpc>
                </a:pPr>
                <a14:m>
                  <m:oMath xmlns:m="http://schemas.openxmlformats.org/officeDocument/2006/math">
                    <m:r>
                      <a:rPr lang="en-US" altLang="zh-CN" sz="1600" i="1" kern="100" smtClean="0">
                        <a:effectLst/>
                        <a:latin typeface="Cambria Math" panose="02040503050406030204" pitchFamily="18" charset="0"/>
                        <a:ea typeface="宋体" panose="02010600030101010101" pitchFamily="2" charset="-122"/>
                        <a:cs typeface="Times New Roman" panose="02020603050405020304" pitchFamily="18" charset="0"/>
                      </a:rPr>
                      <m:t>𝐶𝑜𝑛𝑓</m:t>
                    </m:r>
                    <m:d>
                      <m:dPr>
                        <m:begChr m:val="（"/>
                        <m:end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表示子词</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出现时，</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与其邻接出现的关联置信度，计算方式为</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与</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中邻接出现的概率除以</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中出现的概率。基于大数定律，</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与</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中邻接出现的概率可约等于</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与</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中邻接出现的次数除以分词结果</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C</m:t>
                        </m:r>
                      </m:sub>
                    </m:sSub>
                  </m:oMath>
                </a14:m>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量</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，同理，</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中出现的概率可约等于</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在文本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中出现的次数除以分词结果</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量</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𝐶𝑜𝑛𝑓</m:t>
                    </m:r>
                    <m:d>
                      <m:dPr>
                        <m:begChr m:val="（"/>
                        <m:end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为词串</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关联概率的均值。</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790855" y="4960923"/>
                <a:ext cx="10748616" cy="1526187"/>
              </a:xfrm>
              <a:prstGeom prst="rect">
                <a:avLst/>
              </a:prstGeom>
              <a:blipFill rotWithShape="1">
                <a:blip r:embed="rId2"/>
                <a:stretch>
                  <a:fillRect l="-3" t="-20" r="2" b="3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5186035"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词的自由程度：左右信息熵</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719" y="1171352"/>
            <a:ext cx="11152192" cy="1422954"/>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除凝固程度是衡量新词的指标，自由程度也是衡量新词的指标。词的自由程度可以用信息熵来表示。本研究利用左右邻接熵来衡量词的自由程度，词串左右邻接熵越大，词串周边词越丰富，具有独立完整的语义概率越高，即越可能为一个词，左右邻接熵的具体计算方法如下：</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771055" y="5470839"/>
                <a:ext cx="10774855" cy="787523"/>
              </a:xfrm>
              <a:prstGeom prst="rect">
                <a:avLst/>
              </a:prstGeom>
              <a:noFill/>
            </p:spPr>
            <p:txBody>
              <a:bodyPr wrap="square">
                <a:spAutoFit/>
              </a:bodyPr>
              <a:lstStyle/>
              <a:p>
                <a:pPr indent="467995" algn="just">
                  <a:lnSpc>
                    <a:spcPct val="150000"/>
                  </a:lnSpc>
                </a:pP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𝑅</m:t>
                        </m:r>
                      </m:sub>
                    </m:sSub>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为右邻接熵，</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𝐿</m:t>
                        </m:r>
                      </m:sub>
                    </m:sSub>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为左邻接熵，</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𝑅</m:t>
                        </m:r>
                      </m:sub>
                    </m:sSub>
                    <m:r>
                      <m:rPr>
                        <m:nor/>
                      </m:rPr>
                      <a:rPr lang="zh-CN" altLang="zh-CN" sz="1600" kern="100">
                        <a:latin typeface="微软雅黑" panose="020B0503020204020204" pitchFamily="34" charset="-122"/>
                        <a:ea typeface="微软雅黑" panose="020B0503020204020204" pitchFamily="34" charset="-122"/>
                        <a:cs typeface="Times New Roman" panose="02020603050405020304" pitchFamily="18" charset="0"/>
                      </a:rPr>
                      <m:t>是词串</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右邻接字集合，</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𝐿</m:t>
                        </m:r>
                      </m:sub>
                    </m:sSub>
                    <m:r>
                      <m:rPr>
                        <m:nor/>
                      </m:rPr>
                      <a:rPr lang="zh-CN" altLang="zh-CN" sz="1600" kern="100">
                        <a:latin typeface="微软雅黑" panose="020B0503020204020204" pitchFamily="34" charset="-122"/>
                        <a:ea typeface="微软雅黑" panose="020B0503020204020204" pitchFamily="34" charset="-122"/>
                        <a:cs typeface="Times New Roman" panose="02020603050405020304" pitchFamily="18" charset="0"/>
                      </a:rPr>
                      <m:t>是词串</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左邻接字集合，</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m:t>
                            </m:r>
                          </m:sub>
                        </m:sSub>
                      </m:e>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是词串</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的右邻接字的条件概率，</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𝑙</m:t>
                            </m:r>
                          </m:sub>
                        </m:sSub>
                      </m:e>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𝑙</m:t>
                        </m:r>
                      </m:sub>
                    </m:sSub>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是词串</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的左邻接字的条件概率，</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𝑀</m:t>
                        </m:r>
                      </m:sub>
                    </m:sSub>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为左右信息熵的均值。</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771055" y="5470839"/>
                <a:ext cx="10774855" cy="787523"/>
              </a:xfrm>
              <a:prstGeom prst="rect">
                <a:avLst/>
              </a:prstGeom>
              <a:blipFill rotWithShape="1">
                <a:blip r:embed="rId1"/>
                <a:stretch>
                  <a:fillRect l="-2" t="-40" r="3" b="-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3477391" y="3010976"/>
              <a:ext cx="5762066" cy="2141254"/>
            </p:xfrm>
            <a:graphic>
              <a:graphicData uri="http://schemas.openxmlformats.org/drawingml/2006/table">
                <a:tbl>
                  <a:tblPr firstRow="1" firstCol="1" bandRow="1">
                    <a:tableStyleId>{2D5ABB26-0587-4C30-8999-92F81FD0307C}</a:tableStyleId>
                  </a:tblPr>
                  <a:tblGrid>
                    <a:gridCol w="5762066"/>
                  </a:tblGrid>
                  <a:tr h="641442">
                    <a:tc>
                      <a:txBody>
                        <a:bodyPr/>
                        <a:lstStyle/>
                        <a:p>
                          <a:pPr algn="ctr"/>
                          <a14:m>
                            <m:oMath xmlns:m="http://schemas.openxmlformats.org/officeDocument/2006/math">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𝐻</m:t>
                                  </m:r>
                                </m:e>
                                <m:sub>
                                  <m:r>
                                    <a:rPr lang="en-US" sz="1800" kern="1200">
                                      <a:effectLst/>
                                      <a:latin typeface="Cambria Math" panose="02040503050406030204" pitchFamily="18" charset="0"/>
                                    </a:rPr>
                                    <m:t>𝑅</m:t>
                                  </m:r>
                                </m:sub>
                              </m:sSub>
                              <m:d>
                                <m:dPr>
                                  <m:begChr m:val="（"/>
                                  <m:endChr m:val="）"/>
                                  <m:ctrlPr>
                                    <a:rPr lang="zh-CN" sz="1800" i="1" kern="1200">
                                      <a:effectLst/>
                                      <a:latin typeface="Cambria Math" panose="02040503050406030204" pitchFamily="18" charset="0"/>
                                    </a:rPr>
                                  </m:ctrlPr>
                                </m:dPr>
                                <m:e>
                                  <m:r>
                                    <a:rPr lang="en-US" sz="1800" kern="1200">
                                      <a:effectLst/>
                                      <a:latin typeface="Cambria Math" panose="02040503050406030204" pitchFamily="18" charset="0"/>
                                    </a:rPr>
                                    <m:t>𝑡</m:t>
                                  </m:r>
                                </m:e>
                              </m:d>
                              <m:r>
                                <a:rPr lang="en-US" sz="1800" kern="1200">
                                  <a:effectLst/>
                                  <a:latin typeface="Cambria Math" panose="02040503050406030204" pitchFamily="18" charset="0"/>
                                </a:rPr>
                                <m:t>=−</m:t>
                              </m:r>
                              <m:nary>
                                <m:naryPr>
                                  <m:chr m:val="∑"/>
                                  <m:supHide m:val="on"/>
                                  <m:ctrlPr>
                                    <a:rPr lang="zh-CN" sz="1800" i="1" kern="1200">
                                      <a:effectLst/>
                                      <a:latin typeface="Cambria Math" panose="02040503050406030204" pitchFamily="18" charset="0"/>
                                    </a:rPr>
                                  </m:ctrlPr>
                                </m:naryPr>
                                <m:sub>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𝑟</m:t>
                                      </m:r>
                                    </m:sub>
                                  </m:sSub>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m:t>
                                      </m:r>
                                      <m:r>
                                        <a:rPr lang="en-US" sz="1800" kern="1200">
                                          <a:effectLst/>
                                          <a:latin typeface="Cambria Math" panose="02040503050406030204" pitchFamily="18" charset="0"/>
                                        </a:rPr>
                                        <m:t>𝑇</m:t>
                                      </m:r>
                                    </m:e>
                                    <m:sub>
                                      <m:r>
                                        <a:rPr lang="en-US" sz="1800" kern="1200">
                                          <a:effectLst/>
                                          <a:latin typeface="Cambria Math" panose="02040503050406030204" pitchFamily="18" charset="0"/>
                                        </a:rPr>
                                        <m:t>𝑅</m:t>
                                      </m:r>
                                    </m:sub>
                                  </m:sSub>
                                </m:sub>
                                <m:sup/>
                                <m:e>
                                  <m:r>
                                    <a:rPr lang="en-US" sz="1800" kern="1200">
                                      <a:effectLst/>
                                      <a:latin typeface="Cambria Math" panose="02040503050406030204" pitchFamily="18" charset="0"/>
                                    </a:rPr>
                                    <m:t>𝑃</m:t>
                                  </m:r>
                                  <m:d>
                                    <m:dPr>
                                      <m:ctrlPr>
                                        <a:rPr lang="zh-CN" sz="1800" i="1" kern="1200">
                                          <a:effectLst/>
                                          <a:latin typeface="Cambria Math" panose="02040503050406030204" pitchFamily="18" charset="0"/>
                                        </a:rPr>
                                      </m:ctrlPr>
                                    </m:dPr>
                                    <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𝑟</m:t>
                                          </m:r>
                                        </m:sub>
                                      </m:sSub>
                                    </m:e>
                                    <m:e>
                                      <m:r>
                                        <a:rPr lang="en-US" sz="1800" kern="1200">
                                          <a:effectLst/>
                                          <a:latin typeface="Cambria Math" panose="02040503050406030204" pitchFamily="18" charset="0"/>
                                        </a:rPr>
                                        <m:t>𝑡</m:t>
                                      </m:r>
                                    </m:e>
                                  </m:d>
                                </m:e>
                              </m:nary>
                              <m:func>
                                <m:funcPr>
                                  <m:ctrlPr>
                                    <a:rPr lang="zh-CN" sz="1800" i="1" kern="1200">
                                      <a:effectLst/>
                                      <a:latin typeface="Cambria Math" panose="02040503050406030204" pitchFamily="18" charset="0"/>
                                    </a:rPr>
                                  </m:ctrlPr>
                                </m:funcPr>
                                <m:fNa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𝑙𝑜𝑔</m:t>
                                      </m:r>
                                    </m:e>
                                    <m:sub>
                                      <m:r>
                                        <a:rPr lang="en-US" sz="1800" kern="1200">
                                          <a:effectLst/>
                                          <a:latin typeface="Cambria Math" panose="02040503050406030204" pitchFamily="18" charset="0"/>
                                        </a:rPr>
                                        <m:t>2</m:t>
                                      </m:r>
                                    </m:sub>
                                  </m:sSub>
                                </m:fName>
                                <m:e>
                                  <m:r>
                                    <a:rPr lang="en-US" sz="1800" kern="1200">
                                      <a:effectLst/>
                                      <a:latin typeface="Cambria Math" panose="02040503050406030204" pitchFamily="18" charset="0"/>
                                    </a:rPr>
                                    <m:t>𝑝</m:t>
                                  </m:r>
                                  <m:d>
                                    <m:dPr>
                                      <m:ctrlPr>
                                        <a:rPr lang="zh-CN" sz="1800" i="1" kern="1200">
                                          <a:effectLst/>
                                          <a:latin typeface="Cambria Math" panose="02040503050406030204" pitchFamily="18" charset="0"/>
                                        </a:rPr>
                                      </m:ctrlPr>
                                    </m:dPr>
                                    <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𝑟</m:t>
                                          </m:r>
                                        </m:sub>
                                      </m:sSub>
                                    </m:e>
                                    <m:e>
                                      <m:r>
                                        <a:rPr lang="en-US" sz="1800" kern="1200">
                                          <a:effectLst/>
                                          <a:latin typeface="Cambria Math" panose="02040503050406030204" pitchFamily="18" charset="0"/>
                                        </a:rPr>
                                        <m:t>𝑡</m:t>
                                      </m:r>
                                    </m:e>
                                  </m:d>
                                </m:e>
                              </m:func>
                            </m:oMath>
                          </a14:m>
                          <a:r>
                            <a:rPr lang="en-US" altLang="zh-CN" sz="1800" kern="100" dirty="0">
                              <a:effectLst/>
                              <a:latin typeface="Times New Roman" panose="02020603050405020304" pitchFamily="18" charset="0"/>
                              <a:ea typeface="等线" panose="02010600030101010101" charset="-122"/>
                              <a:cs typeface="Times New Roman" panose="02020603050405020304" pitchFamily="18" charset="0"/>
                            </a:rPr>
                            <a:t>             (5)</a:t>
                          </a:r>
                          <a:endParaRPr lang="zh-CN" sz="18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tc>
                  </a:tr>
                  <a:tr h="643844">
                    <a:tc>
                      <a:txBody>
                        <a:bodyPr/>
                        <a:lstStyle/>
                        <a:p>
                          <a:pPr algn="ctr"/>
                          <a14:m>
                            <m:oMath xmlns:m="http://schemas.openxmlformats.org/officeDocument/2006/math">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𝐻</m:t>
                                  </m:r>
                                </m:e>
                                <m:sub>
                                  <m:r>
                                    <a:rPr lang="en-US" sz="1800" kern="1200">
                                      <a:effectLst/>
                                      <a:latin typeface="Cambria Math" panose="02040503050406030204" pitchFamily="18" charset="0"/>
                                    </a:rPr>
                                    <m:t>𝐿</m:t>
                                  </m:r>
                                </m:sub>
                              </m:sSub>
                              <m:d>
                                <m:dPr>
                                  <m:begChr m:val="（"/>
                                  <m:endChr m:val="）"/>
                                  <m:ctrlPr>
                                    <a:rPr lang="zh-CN" sz="1800" i="1" kern="1200">
                                      <a:effectLst/>
                                      <a:latin typeface="Cambria Math" panose="02040503050406030204" pitchFamily="18" charset="0"/>
                                    </a:rPr>
                                  </m:ctrlPr>
                                </m:dPr>
                                <m:e>
                                  <m:r>
                                    <a:rPr lang="en-US" sz="1800" kern="1200">
                                      <a:effectLst/>
                                      <a:latin typeface="Cambria Math" panose="02040503050406030204" pitchFamily="18" charset="0"/>
                                    </a:rPr>
                                    <m:t>𝑡</m:t>
                                  </m:r>
                                </m:e>
                              </m:d>
                              <m:r>
                                <a:rPr lang="en-US" sz="1800" kern="1200">
                                  <a:effectLst/>
                                  <a:latin typeface="Cambria Math" panose="02040503050406030204" pitchFamily="18" charset="0"/>
                                </a:rPr>
                                <m:t>=−</m:t>
                              </m:r>
                              <m:nary>
                                <m:naryPr>
                                  <m:chr m:val="∑"/>
                                  <m:supHide m:val="on"/>
                                  <m:ctrlPr>
                                    <a:rPr lang="zh-CN" sz="1800" i="1" kern="1200">
                                      <a:effectLst/>
                                      <a:latin typeface="Cambria Math" panose="02040503050406030204" pitchFamily="18" charset="0"/>
                                    </a:rPr>
                                  </m:ctrlPr>
                                </m:naryPr>
                                <m:sub>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𝑙</m:t>
                                      </m:r>
                                    </m:sub>
                                  </m:sSub>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m:t>
                                      </m:r>
                                      <m:r>
                                        <a:rPr lang="en-US" sz="1800" kern="1200">
                                          <a:effectLst/>
                                          <a:latin typeface="Cambria Math" panose="02040503050406030204" pitchFamily="18" charset="0"/>
                                        </a:rPr>
                                        <m:t>𝑇</m:t>
                                      </m:r>
                                    </m:e>
                                    <m:sub>
                                      <m:r>
                                        <a:rPr lang="en-US" sz="1800" kern="1200">
                                          <a:effectLst/>
                                          <a:latin typeface="Cambria Math" panose="02040503050406030204" pitchFamily="18" charset="0"/>
                                        </a:rPr>
                                        <m:t>𝐿</m:t>
                                      </m:r>
                                    </m:sub>
                                  </m:sSub>
                                </m:sub>
                                <m:sup/>
                                <m:e>
                                  <m:r>
                                    <a:rPr lang="en-US" sz="1800" kern="1200">
                                      <a:effectLst/>
                                      <a:latin typeface="Cambria Math" panose="02040503050406030204" pitchFamily="18" charset="0"/>
                                    </a:rPr>
                                    <m:t>𝑃</m:t>
                                  </m:r>
                                  <m:d>
                                    <m:dPr>
                                      <m:ctrlPr>
                                        <a:rPr lang="zh-CN" sz="1800" i="1" kern="1200">
                                          <a:effectLst/>
                                          <a:latin typeface="Cambria Math" panose="02040503050406030204" pitchFamily="18" charset="0"/>
                                        </a:rPr>
                                      </m:ctrlPr>
                                    </m:dPr>
                                    <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𝑙</m:t>
                                          </m:r>
                                        </m:sub>
                                      </m:sSub>
                                    </m:e>
                                    <m:e>
                                      <m:r>
                                        <a:rPr lang="en-US" sz="1800" kern="1200">
                                          <a:effectLst/>
                                          <a:latin typeface="Cambria Math" panose="02040503050406030204" pitchFamily="18" charset="0"/>
                                        </a:rPr>
                                        <m:t>𝑡</m:t>
                                      </m:r>
                                    </m:e>
                                  </m:d>
                                </m:e>
                              </m:nary>
                              <m:func>
                                <m:funcPr>
                                  <m:ctrlPr>
                                    <a:rPr lang="zh-CN" sz="1800" i="1" kern="1200">
                                      <a:effectLst/>
                                      <a:latin typeface="Cambria Math" panose="02040503050406030204" pitchFamily="18" charset="0"/>
                                    </a:rPr>
                                  </m:ctrlPr>
                                </m:funcPr>
                                <m:fNa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𝑙𝑜𝑔</m:t>
                                      </m:r>
                                    </m:e>
                                    <m:sub>
                                      <m:r>
                                        <a:rPr lang="en-US" sz="1800" kern="1200">
                                          <a:effectLst/>
                                          <a:latin typeface="Cambria Math" panose="02040503050406030204" pitchFamily="18" charset="0"/>
                                        </a:rPr>
                                        <m:t>2</m:t>
                                      </m:r>
                                    </m:sub>
                                  </m:sSub>
                                </m:fName>
                                <m:e>
                                  <m:r>
                                    <a:rPr lang="en-US" sz="1800" kern="1200">
                                      <a:effectLst/>
                                      <a:latin typeface="Cambria Math" panose="02040503050406030204" pitchFamily="18" charset="0"/>
                                    </a:rPr>
                                    <m:t>𝑝</m:t>
                                  </m:r>
                                  <m:d>
                                    <m:dPr>
                                      <m:ctrlPr>
                                        <a:rPr lang="zh-CN" sz="1800" i="1" kern="1200">
                                          <a:effectLst/>
                                          <a:latin typeface="Cambria Math" panose="02040503050406030204" pitchFamily="18" charset="0"/>
                                        </a:rPr>
                                      </m:ctrlPr>
                                    </m:dPr>
                                    <m:e>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𝑡</m:t>
                                          </m:r>
                                        </m:e>
                                        <m:sub>
                                          <m:r>
                                            <a:rPr lang="en-US" sz="1800" kern="1200">
                                              <a:effectLst/>
                                              <a:latin typeface="Cambria Math" panose="02040503050406030204" pitchFamily="18" charset="0"/>
                                            </a:rPr>
                                            <m:t>𝑙</m:t>
                                          </m:r>
                                        </m:sub>
                                      </m:sSub>
                                    </m:e>
                                    <m:e>
                                      <m:r>
                                        <a:rPr lang="en-US" sz="1800" kern="1200">
                                          <a:effectLst/>
                                          <a:latin typeface="Cambria Math" panose="02040503050406030204" pitchFamily="18" charset="0"/>
                                        </a:rPr>
                                        <m:t>𝑡</m:t>
                                      </m:r>
                                    </m:e>
                                  </m:d>
                                </m:e>
                              </m:func>
                            </m:oMath>
                          </a14:m>
                          <a:r>
                            <a:rPr lang="en-US" altLang="zh-CN" sz="1800" kern="100" dirty="0">
                              <a:effectLst/>
                              <a:latin typeface="Times New Roman" panose="02020603050405020304" pitchFamily="18" charset="0"/>
                              <a:ea typeface="等线" panose="02010600030101010101" charset="-122"/>
                              <a:cs typeface="Times New Roman" panose="02020603050405020304" pitchFamily="18" charset="0"/>
                            </a:rPr>
                            <a:t>               </a:t>
                          </a:r>
                          <a:r>
                            <a:rPr lang="en-US" altLang="zh-CN" sz="1800" kern="100" dirty="0">
                              <a:effectLst/>
                              <a:latin typeface="Times New Roman" panose="02020603050405020304" pitchFamily="18" charset="0"/>
                              <a:ea typeface="+mn-ea"/>
                              <a:cs typeface="Times New Roman" panose="02020603050405020304" pitchFamily="18" charset="0"/>
                            </a:rPr>
                            <a:t>(6)</a:t>
                          </a:r>
                          <a:endParaRPr lang="zh-CN" sz="18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tc>
                  </a:tr>
                  <a:tr h="855968">
                    <a:tc>
                      <a:txBody>
                        <a:bodyPr/>
                        <a:lstStyle/>
                        <a:p>
                          <a:pPr algn="ctr"/>
                          <a14:m>
                            <m:oMath xmlns:m="http://schemas.openxmlformats.org/officeDocument/2006/math">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𝐻</m:t>
                                  </m:r>
                                </m:e>
                                <m:sub>
                                  <m:r>
                                    <a:rPr lang="en-US" sz="1800" kern="1200">
                                      <a:effectLst/>
                                      <a:latin typeface="Cambria Math" panose="02040503050406030204" pitchFamily="18" charset="0"/>
                                    </a:rPr>
                                    <m:t>𝑀</m:t>
                                  </m:r>
                                </m:sub>
                              </m:sSub>
                              <m:d>
                                <m:dPr>
                                  <m:begChr m:val="（"/>
                                  <m:endChr m:val="）"/>
                                  <m:ctrlPr>
                                    <a:rPr lang="zh-CN" sz="1800" i="1" kern="1200">
                                      <a:effectLst/>
                                      <a:latin typeface="Cambria Math" panose="02040503050406030204" pitchFamily="18" charset="0"/>
                                    </a:rPr>
                                  </m:ctrlPr>
                                </m:dPr>
                                <m:e>
                                  <m:r>
                                    <a:rPr lang="en-US" sz="1800" kern="1200">
                                      <a:effectLst/>
                                      <a:latin typeface="Cambria Math" panose="02040503050406030204" pitchFamily="18" charset="0"/>
                                    </a:rPr>
                                    <m:t>𝑡</m:t>
                                  </m:r>
                                </m:e>
                              </m:d>
                              <m:r>
                                <a:rPr lang="en-US" sz="1800" kern="1200">
                                  <a:effectLst/>
                                  <a:latin typeface="Cambria Math" panose="02040503050406030204" pitchFamily="18" charset="0"/>
                                </a:rPr>
                                <m:t>=</m:t>
                              </m:r>
                              <m:f>
                                <m:fPr>
                                  <m:ctrlPr>
                                    <a:rPr lang="zh-CN" sz="1800" i="1" kern="1200">
                                      <a:effectLst/>
                                      <a:latin typeface="Cambria Math" panose="02040503050406030204" pitchFamily="18" charset="0"/>
                                    </a:rPr>
                                  </m:ctrlPr>
                                </m:fPr>
                                <m:num>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𝐻</m:t>
                                      </m:r>
                                    </m:e>
                                    <m:sub>
                                      <m:r>
                                        <a:rPr lang="en-US" sz="1800" kern="1200">
                                          <a:effectLst/>
                                          <a:latin typeface="Cambria Math" panose="02040503050406030204" pitchFamily="18" charset="0"/>
                                        </a:rPr>
                                        <m:t>𝑅</m:t>
                                      </m:r>
                                    </m:sub>
                                  </m:sSub>
                                  <m:d>
                                    <m:dPr>
                                      <m:begChr m:val="（"/>
                                      <m:endChr m:val="）"/>
                                      <m:ctrlPr>
                                        <a:rPr lang="zh-CN" sz="1800" i="1" kern="1200">
                                          <a:effectLst/>
                                          <a:latin typeface="Cambria Math" panose="02040503050406030204" pitchFamily="18" charset="0"/>
                                        </a:rPr>
                                      </m:ctrlPr>
                                    </m:dPr>
                                    <m:e>
                                      <m:r>
                                        <a:rPr lang="en-US" sz="1800" kern="1200">
                                          <a:effectLst/>
                                          <a:latin typeface="Cambria Math" panose="02040503050406030204" pitchFamily="18" charset="0"/>
                                        </a:rPr>
                                        <m:t>𝑡</m:t>
                                      </m:r>
                                    </m:e>
                                  </m:d>
                                  <m:r>
                                    <a:rPr lang="en-US" sz="1800" kern="1200">
                                      <a:effectLst/>
                                      <a:latin typeface="Cambria Math" panose="02040503050406030204" pitchFamily="18" charset="0"/>
                                    </a:rPr>
                                    <m:t>+</m:t>
                                  </m:r>
                                  <m:sSub>
                                    <m:sSubPr>
                                      <m:ctrlPr>
                                        <a:rPr lang="zh-CN" sz="1800" i="1" kern="1200">
                                          <a:effectLst/>
                                          <a:latin typeface="Cambria Math" panose="02040503050406030204" pitchFamily="18" charset="0"/>
                                        </a:rPr>
                                      </m:ctrlPr>
                                    </m:sSubPr>
                                    <m:e>
                                      <m:r>
                                        <a:rPr lang="en-US" sz="1800" kern="1200">
                                          <a:effectLst/>
                                          <a:latin typeface="Cambria Math" panose="02040503050406030204" pitchFamily="18" charset="0"/>
                                        </a:rPr>
                                        <m:t>𝐻</m:t>
                                      </m:r>
                                    </m:e>
                                    <m:sub>
                                      <m:r>
                                        <a:rPr lang="en-US" sz="1800" kern="1200">
                                          <a:effectLst/>
                                          <a:latin typeface="Cambria Math" panose="02040503050406030204" pitchFamily="18" charset="0"/>
                                        </a:rPr>
                                        <m:t>𝐿</m:t>
                                      </m:r>
                                    </m:sub>
                                  </m:sSub>
                                  <m:d>
                                    <m:dPr>
                                      <m:begChr m:val="（"/>
                                      <m:endChr m:val="）"/>
                                      <m:ctrlPr>
                                        <a:rPr lang="zh-CN" sz="1800" i="1" kern="1200">
                                          <a:effectLst/>
                                          <a:latin typeface="Cambria Math" panose="02040503050406030204" pitchFamily="18" charset="0"/>
                                        </a:rPr>
                                      </m:ctrlPr>
                                    </m:dPr>
                                    <m:e>
                                      <m:r>
                                        <a:rPr lang="en-US" sz="1800" kern="1200">
                                          <a:effectLst/>
                                          <a:latin typeface="Cambria Math" panose="02040503050406030204" pitchFamily="18" charset="0"/>
                                        </a:rPr>
                                        <m:t>𝑡</m:t>
                                      </m:r>
                                    </m:e>
                                  </m:d>
                                </m:num>
                                <m:den>
                                  <m:r>
                                    <a:rPr lang="en-US" sz="1800" kern="1200">
                                      <a:effectLst/>
                                      <a:latin typeface="Cambria Math" panose="02040503050406030204" pitchFamily="18" charset="0"/>
                                    </a:rPr>
                                    <m:t>2</m:t>
                                  </m:r>
                                </m:den>
                              </m:f>
                            </m:oMath>
                          </a14:m>
                          <a:r>
                            <a:rPr lang="en-US" altLang="zh-CN" sz="1800" kern="100" dirty="0">
                              <a:effectLst/>
                              <a:latin typeface="Times New Roman" panose="02020603050405020304" pitchFamily="18" charset="0"/>
                              <a:ea typeface="等线" panose="02010600030101010101" charset="-122"/>
                              <a:cs typeface="Times New Roman" panose="02020603050405020304" pitchFamily="18" charset="0"/>
                            </a:rPr>
                            <a:t>                                           </a:t>
                          </a:r>
                          <a:r>
                            <a:rPr lang="en-US" altLang="zh-CN" sz="1800" kern="100" dirty="0">
                              <a:effectLst/>
                              <a:latin typeface="Times New Roman" panose="02020603050405020304" pitchFamily="18" charset="0"/>
                              <a:ea typeface="+mn-ea"/>
                              <a:cs typeface="Times New Roman" panose="02020603050405020304" pitchFamily="18" charset="0"/>
                            </a:rPr>
                            <a:t>(7)</a:t>
                          </a:r>
                          <a:endParaRPr lang="zh-CN" sz="1800" kern="100" dirty="0">
                            <a:effectLst/>
                            <a:latin typeface="Times New Roman" panose="02020603050405020304" pitchFamily="18" charset="0"/>
                            <a:ea typeface="等线" panose="02010600030101010101" charset="-122"/>
                            <a:cs typeface="Times New Roman" panose="02020603050405020304" pitchFamily="18" charset="0"/>
                          </a:endParaRPr>
                        </a:p>
                      </a:txBody>
                      <a:tcPr marL="68580" marR="68580" marT="0" marB="0" anchor="ctr"/>
                    </a:tc>
                  </a:tr>
                </a:tbl>
              </a:graphicData>
            </a:graphic>
          </p:graphicFrame>
        </mc:Choice>
        <mc:Fallback xmlns="">
          <p:graphicFrame>
            <p:nvGraphicFramePr>
              <p:cNvPr id="3" name="表格 2"/>
              <p:cNvGraphicFramePr>
                <a:graphicFrameLocks noGrp="1"/>
              </p:cNvGraphicFramePr>
              <p:nvPr/>
            </p:nvGraphicFramePr>
            <p:xfrm>
              <a:off x="3477391" y="3010976"/>
              <a:ext cx="5762066" cy="2141254"/>
            </p:xfrm>
            <a:graphic>
              <a:graphicData uri="http://schemas.openxmlformats.org/drawingml/2006/table">
                <a:tbl>
                  <a:tblPr firstRow="1" firstCol="1" bandRow="1">
                    <a:tableStyleId>{2D5ABB26-0587-4C30-8999-92F81FD0307C}</a:tableStyleId>
                  </a:tblPr>
                  <a:tblGrid>
                    <a:gridCol w="5762066"/>
                  </a:tblGrid>
                  <a:tr h="641350">
                    <a:tc>
                      <a:txBody>
                        <a:bodyPr/>
                        <a:lstStyle/>
                        <a:p>
                          <a:endParaRPr lang="zh-CN"/>
                        </a:p>
                      </a:txBody>
                      <a:tcPr marL="68580" marR="68580" marT="0" marB="0" anchor="ctr">
                        <a:blipFill>
                          <a:blip r:embed="rId2"/>
                        </a:blipFill>
                      </a:tcPr>
                    </a:tc>
                  </a:tr>
                  <a:tr h="643890">
                    <a:tc>
                      <a:txBody>
                        <a:bodyPr/>
                        <a:lstStyle/>
                        <a:p>
                          <a:endParaRPr lang="zh-CN"/>
                        </a:p>
                      </a:txBody>
                      <a:tcPr marL="68580" marR="68580" marT="0" marB="0" anchor="ctr">
                        <a:blipFill>
                          <a:blip r:embed="rId2"/>
                        </a:blipFill>
                      </a:tcPr>
                    </a:tc>
                  </a:tr>
                  <a:tr h="855980">
                    <a:tc>
                      <a:txBody>
                        <a:bodyPr/>
                        <a:lstStyle/>
                        <a:p>
                          <a:endParaRPr lang="zh-CN"/>
                        </a:p>
                      </a:txBody>
                      <a:tcPr marL="68580" marR="68580" marT="0" marB="0" anchor="ctr">
                        <a:blipFill>
                          <a:blip r:embed="rId2"/>
                        </a:blipFill>
                      </a:tcPr>
                    </a:tc>
                  </a:tr>
                </a:tbl>
              </a:graphicData>
            </a:graphic>
          </p:graphicFrame>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2685351"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多语义词向量</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9083" y="1163026"/>
            <a:ext cx="11233834" cy="961289"/>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本研究采用的多语义词向量构成如图所示，具体构成为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BERT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向量与汉字编码向量。将上述多语义词向量前后相连拼接后，利用余弦相似度计算每个词串内部语义相似度，进而实现新词的筛选。</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931593" y="2783012"/>
            <a:ext cx="4294951" cy="3296902"/>
          </a:xfrm>
          <a:prstGeom prst="rect">
            <a:avLst/>
          </a:prstGeom>
        </p:spPr>
      </p:pic>
      <p:sp>
        <p:nvSpPr>
          <p:cNvPr id="8" name="文本框 7"/>
          <p:cNvSpPr txBox="1"/>
          <p:nvPr/>
        </p:nvSpPr>
        <p:spPr>
          <a:xfrm>
            <a:off x="5555087" y="3190708"/>
            <a:ext cx="5855594" cy="2120902"/>
          </a:xfrm>
          <a:prstGeom prst="rect">
            <a:avLst/>
          </a:prstGeom>
          <a:noFill/>
        </p:spPr>
        <p:txBody>
          <a:bodyPr wrap="square">
            <a:spAutoFit/>
          </a:bodyPr>
          <a:lstStyle/>
          <a:p>
            <a:pPr marL="285750" lvl="0" indent="-285750" algn="l">
              <a:lnSpc>
                <a:spcPct val="150000"/>
              </a:lnSpc>
              <a:spcAft>
                <a:spcPts val="0"/>
              </a:spcAft>
              <a:buClr>
                <a:schemeClr val="accent1"/>
              </a:buCl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BERT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可揭示词的上下文语义信息，定量度量词与词之间的相关性。</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gn="l">
              <a:lnSpc>
                <a:spcPct val="150000"/>
              </a:lnSpc>
              <a:spcAft>
                <a:spcPts val="0"/>
              </a:spcAft>
              <a:buClr>
                <a:schemeClr val="accent1"/>
              </a:buClr>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1"/>
              </a:buClr>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汉字向量由郑码、五笔、拼音、笔画向量利用</a:t>
            </a:r>
            <a:r>
              <a:rPr lang="en-US" altLang="en-US" dirty="0" err="1">
                <a:latin typeface="微软雅黑" panose="020B0503020204020204" pitchFamily="34" charset="-122"/>
                <a:ea typeface="微软雅黑" panose="020B0503020204020204" pitchFamily="34" charset="-122"/>
                <a:cs typeface="Times New Roman" panose="02020603050405020304" pitchFamily="18" charset="0"/>
              </a:rPr>
              <a:t>Concat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函数拼接而成</a:t>
            </a:r>
            <a:r>
              <a:rPr lang="zh-CN"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2268570"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候选词过滤</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1865" y="1367535"/>
            <a:ext cx="11289291" cy="961289"/>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本文通过计算词的关联置信度、左右邻接熵、多语义词向量值对获取的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词串（</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N=2~9</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）过滤，各指标的过滤阈值设定方法如下：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图示 1"/>
          <p:cNvGraphicFramePr/>
          <p:nvPr/>
        </p:nvGraphicFramePr>
        <p:xfrm>
          <a:off x="1171713" y="3024603"/>
          <a:ext cx="9848574"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33202" y="461473"/>
            <a:ext cx="7709317" cy="4339650"/>
          </a:xfrm>
          <a:prstGeom prst="rect">
            <a:avLst/>
          </a:prstGeom>
          <a:noFill/>
        </p:spPr>
        <p:txBody>
          <a:bodyPr wrap="square" rtlCol="0">
            <a:spAutoFit/>
          </a:bodyPr>
          <a:lstStyle/>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PART    </a:t>
            </a:r>
            <a:endPar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endParaRPr>
          </a:p>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  </a:t>
            </a:r>
            <a:r>
              <a:rPr lang="en-US" altLang="zh-CN" sz="11500" dirty="0">
                <a:solidFill>
                  <a:schemeClr val="bg1">
                    <a:lumMod val="95000"/>
                  </a:schemeClr>
                </a:solidFill>
                <a:latin typeface="思源黑体 CN Heavy" panose="020B0A00000000000000" pitchFamily="34" charset="-122"/>
                <a:ea typeface="思源黑体 CN Heavy" panose="020B0A00000000000000" pitchFamily="34" charset="-122"/>
              </a:rPr>
              <a:t>04</a:t>
            </a:r>
            <a:endParaRPr lang="zh-CN" altLang="en-US" sz="138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2" name="文本框 1"/>
          <p:cNvSpPr txBox="1"/>
          <p:nvPr/>
        </p:nvSpPr>
        <p:spPr>
          <a:xfrm>
            <a:off x="6841977" y="3275153"/>
            <a:ext cx="5127477"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rPr>
              <a:t>实验结果</a:t>
            </a:r>
            <a:endPar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3518912"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数据集及评价指标</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93718" y="1006108"/>
            <a:ext cx="11270303" cy="1289905"/>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SinoMed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分类检索获取截至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日基础医学领域中由中华医学会收录的最近</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1000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篇文献。基础医学领域较临床医学等领域发展迅速，许多医学领域前沿信息由基础医学工作者率先发表，因此本研究以基础医学领域的文献摘要为医学新词发现数据来源，语料情况如表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所示</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2"/>
          <p:cNvGraphicFramePr>
            <a:graphicFrameLocks noGrp="1"/>
          </p:cNvGraphicFramePr>
          <p:nvPr/>
        </p:nvGraphicFramePr>
        <p:xfrm>
          <a:off x="2571022" y="2739368"/>
          <a:ext cx="6271148" cy="975986"/>
        </p:xfrm>
        <a:graphic>
          <a:graphicData uri="http://schemas.openxmlformats.org/drawingml/2006/table">
            <a:tbl>
              <a:tblPr firstRow="1" firstCol="1" bandRow="1">
                <a:tableStyleId>{3B4B98B0-60AC-42C2-AFA5-B58CD77FA1E5}</a:tableStyleId>
              </a:tblPr>
              <a:tblGrid>
                <a:gridCol w="3135574"/>
                <a:gridCol w="3135574"/>
              </a:tblGrid>
              <a:tr h="195699">
                <a:tc>
                  <a:txBody>
                    <a:bodyPr/>
                    <a:lstStyle/>
                    <a:p>
                      <a:pPr indent="266700" algn="ctr"/>
                      <a:r>
                        <a:rPr lang="zh-CN" altLang="en-US" sz="1600" dirty="0">
                          <a:latin typeface="微软雅黑" panose="020B0503020204020204" pitchFamily="34" charset="-122"/>
                          <a:ea typeface="微软雅黑" panose="020B0503020204020204" pitchFamily="34" charset="-122"/>
                        </a:rPr>
                        <a:t>类型</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indent="266700" algn="ctr"/>
                      <a:r>
                        <a:rPr lang="zh-CN" altLang="en-US" sz="1600" dirty="0">
                          <a:latin typeface="微软雅黑" panose="020B0503020204020204" pitchFamily="34" charset="-122"/>
                          <a:ea typeface="微软雅黑" panose="020B0503020204020204" pitchFamily="34" charset="-122"/>
                        </a:rPr>
                        <a:t>数目</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r>
              <a:tr h="366073">
                <a:tc>
                  <a:txBody>
                    <a:bodyPr/>
                    <a:lstStyle/>
                    <a:p>
                      <a:pPr indent="266700" algn="ctr"/>
                      <a:r>
                        <a:rPr lang="zh-CN" altLang="en-US" sz="1600" dirty="0">
                          <a:latin typeface="微软雅黑" panose="020B0503020204020204" pitchFamily="34" charset="-122"/>
                          <a:ea typeface="微软雅黑" panose="020B0503020204020204" pitchFamily="34" charset="-122"/>
                        </a:rPr>
                        <a:t>句子数</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indent="266700" algn="ctr"/>
                      <a:r>
                        <a:rPr lang="en-US" sz="1600" dirty="0">
                          <a:latin typeface="微软雅黑" panose="020B0503020204020204" pitchFamily="34" charset="-122"/>
                          <a:ea typeface="微软雅黑" panose="020B0503020204020204" pitchFamily="34" charset="-122"/>
                        </a:rPr>
                        <a:t>9.4k (9410)</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r>
              <a:tr h="366073">
                <a:tc>
                  <a:txBody>
                    <a:bodyPr/>
                    <a:lstStyle/>
                    <a:p>
                      <a:pPr indent="266700" algn="ctr"/>
                      <a:r>
                        <a:rPr lang="zh-CN" altLang="en-US" sz="1600" dirty="0">
                          <a:latin typeface="微软雅黑" panose="020B0503020204020204" pitchFamily="34" charset="-122"/>
                          <a:ea typeface="微软雅黑" panose="020B0503020204020204" pitchFamily="34" charset="-122"/>
                        </a:rPr>
                        <a:t>字数</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indent="266700" algn="ctr"/>
                      <a:r>
                        <a:rPr lang="en-US" sz="1600" dirty="0">
                          <a:latin typeface="微软雅黑" panose="020B0503020204020204" pitchFamily="34" charset="-122"/>
                          <a:ea typeface="微软雅黑" panose="020B0503020204020204" pitchFamily="34" charset="-122"/>
                        </a:rPr>
                        <a:t>57.36w (573561)</a:t>
                      </a:r>
                      <a:endParaRPr lang="zh-CN" altLang="en-US" sz="1600" dirty="0">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
        <p:nvSpPr>
          <p:cNvPr id="7" name="文本框 6"/>
          <p:cNvSpPr txBox="1"/>
          <p:nvPr/>
        </p:nvSpPr>
        <p:spPr>
          <a:xfrm>
            <a:off x="2269192" y="2296013"/>
            <a:ext cx="6874808" cy="418191"/>
          </a:xfrm>
          <a:prstGeom prst="rect">
            <a:avLst/>
          </a:prstGeom>
          <a:noFill/>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实验语料情况</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508538" y="3920271"/>
            <a:ext cx="12172559" cy="874407"/>
          </a:xfrm>
          <a:prstGeom prst="rect">
            <a:avLst/>
          </a:prstGeom>
          <a:noFill/>
        </p:spPr>
        <p:txBody>
          <a:bodyPr wrap="square">
            <a:spAutoFit/>
          </a:bodyPr>
          <a:lstStyle/>
          <a:p>
            <a:pPr marL="1200150" lvl="2" indent="-285750" algn="just">
              <a:lnSpc>
                <a:spcPct val="150000"/>
              </a:lnSpc>
              <a:buClr>
                <a:schemeClr val="accent1"/>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实验采用准确率（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Precision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）、召回率（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Recall</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值衡量中文新词发现效果，各指标公式如下：</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114550" lvl="4" indent="-285750" algn="just">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文本框 11"/>
              <p:cNvSpPr txBox="1"/>
              <p:nvPr/>
            </p:nvSpPr>
            <p:spPr>
              <a:xfrm>
                <a:off x="276161" y="6291273"/>
                <a:ext cx="11140259" cy="418191"/>
              </a:xfrm>
              <a:prstGeom prst="rect">
                <a:avLst/>
              </a:prstGeom>
              <a:noFill/>
              <a:ln w="12700">
                <a:noFill/>
              </a:ln>
            </p:spPr>
            <p:txBody>
              <a:bodyPr wrap="square">
                <a:spAutoFit/>
              </a:bodyPr>
              <a:lstStyle/>
              <a:p>
                <a:pPr indent="457200" algn="just">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𝑇𝑃</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为正确识别出的新词数量，</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𝐹𝑃</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为被错误识别为新词的数量，</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𝐹𝑁</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为未能识别出的新词数量。</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76161" y="6291273"/>
                <a:ext cx="11140259" cy="418191"/>
              </a:xfrm>
              <a:prstGeom prst="rect">
                <a:avLst/>
              </a:prstGeom>
              <a:blipFill rotWithShape="1">
                <a:blip r:embed="rId1"/>
                <a:stretch>
                  <a:fillRect l="-5" t="-78" r="4" b="13"/>
                </a:stretch>
              </a:blipFill>
              <a:ln w="127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nvGraphicFramePr>
            <p:xfrm>
              <a:off x="2396210" y="4330105"/>
              <a:ext cx="7694466" cy="2214880"/>
            </p:xfrm>
            <a:graphic>
              <a:graphicData uri="http://schemas.openxmlformats.org/drawingml/2006/table">
                <a:tbl>
                  <a:tblPr firstRow="1" firstCol="1" bandRow="1">
                    <a:tableStyleId>{2D5ABB26-0587-4C30-8999-92F81FD0307C}</a:tableStyleId>
                  </a:tblPr>
                  <a:tblGrid>
                    <a:gridCol w="7694466"/>
                  </a:tblGrid>
                  <a:tr h="436002">
                    <a:tc>
                      <a:txBody>
                        <a:bodyPr/>
                        <a:lstStyle/>
                        <a:p>
                          <a:pPr algn="ctr">
                            <a:lnSpc>
                              <a:spcPct val="150000"/>
                            </a:lnSpc>
                          </a:pPr>
                          <a14:m>
                            <m:oMath xmlns:m="http://schemas.openxmlformats.org/officeDocument/2006/math">
                              <m:r>
                                <a:rPr lang="en-US" sz="1800" kern="100" smtClean="0">
                                  <a:effectLst/>
                                  <a:latin typeface="Cambria Math" panose="02040503050406030204" pitchFamily="18" charset="0"/>
                                </a:rPr>
                                <m:t>𝑃𝑟𝑒𝑐𝑖𝑠𝑖𝑜𝑛</m:t>
                              </m:r>
                              <m:r>
                                <a:rPr lang="en-US" sz="1800" kern="100" smtClean="0">
                                  <a:effectLst/>
                                  <a:latin typeface="Cambria Math" panose="02040503050406030204" pitchFamily="18" charset="0"/>
                                </a:rPr>
                                <m:t>=</m:t>
                              </m:r>
                              <m:f>
                                <m:fPr>
                                  <m:ctrlPr>
                                    <a:rPr lang="zh-CN" altLang="en-US" sz="1800" i="1" kern="100">
                                      <a:effectLst/>
                                      <a:latin typeface="Cambria Math" panose="02040503050406030204" pitchFamily="18" charset="0"/>
                                    </a:rPr>
                                  </m:ctrlPr>
                                </m:fPr>
                                <m:num>
                                  <m:r>
                                    <a:rPr lang="en-US" sz="1800" kern="100" smtClean="0">
                                      <a:effectLst/>
                                      <a:latin typeface="Cambria Math" panose="02040503050406030204" pitchFamily="18" charset="0"/>
                                    </a:rPr>
                                    <m:t>𝑇𝑃</m:t>
                                  </m:r>
                                </m:num>
                                <m:den>
                                  <m:r>
                                    <a:rPr lang="en-US" sz="1800" kern="100" smtClean="0">
                                      <a:effectLst/>
                                      <a:latin typeface="Cambria Math" panose="02040503050406030204" pitchFamily="18" charset="0"/>
                                    </a:rPr>
                                    <m:t>𝑇𝑃</m:t>
                                  </m:r>
                                  <m:r>
                                    <a:rPr lang="en-US" sz="1800" kern="100" smtClean="0">
                                      <a:effectLst/>
                                      <a:latin typeface="Cambria Math" panose="02040503050406030204" pitchFamily="18" charset="0"/>
                                    </a:rPr>
                                    <m:t>+</m:t>
                                  </m:r>
                                  <m:r>
                                    <a:rPr lang="en-US" sz="1800" kern="100" smtClean="0">
                                      <a:effectLst/>
                                      <a:latin typeface="Cambria Math" panose="02040503050406030204" pitchFamily="18" charset="0"/>
                                    </a:rPr>
                                    <m:t>𝐹𝑃</m:t>
                                  </m:r>
                                </m:den>
                              </m:f>
                            </m:oMath>
                          </a14:m>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(8)</a:t>
                          </a:r>
                          <a:endPar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436002">
                    <a:tc>
                      <a:txBody>
                        <a:bodyPr/>
                        <a:lstStyle/>
                        <a:p>
                          <a:pPr algn="ctr">
                            <a:lnSpc>
                              <a:spcPct val="150000"/>
                            </a:lnSpc>
                          </a:pPr>
                          <a14:m>
                            <m:oMath xmlns:m="http://schemas.openxmlformats.org/officeDocument/2006/math">
                              <m:r>
                                <a:rPr lang="en-US" sz="1800" kern="100" smtClean="0">
                                  <a:effectLst/>
                                  <a:latin typeface="Cambria Math" panose="02040503050406030204" pitchFamily="18" charset="0"/>
                                </a:rPr>
                                <m:t>𝑅𝑒𝑐𝑎𝑙𝑙</m:t>
                              </m:r>
                              <m:r>
                                <a:rPr lang="en-US" sz="1800" kern="100" smtClean="0">
                                  <a:effectLst/>
                                  <a:latin typeface="Cambria Math" panose="02040503050406030204" pitchFamily="18" charset="0"/>
                                </a:rPr>
                                <m:t>=</m:t>
                              </m:r>
                              <m:f>
                                <m:fPr>
                                  <m:ctrlPr>
                                    <a:rPr lang="zh-CN" altLang="en-US" sz="1800" i="1" kern="100">
                                      <a:effectLst/>
                                      <a:latin typeface="Cambria Math" panose="02040503050406030204" pitchFamily="18" charset="0"/>
                                    </a:rPr>
                                  </m:ctrlPr>
                                </m:fPr>
                                <m:num>
                                  <m:r>
                                    <a:rPr lang="en-US" sz="1800" kern="100" smtClean="0">
                                      <a:effectLst/>
                                      <a:latin typeface="Cambria Math" panose="02040503050406030204" pitchFamily="18" charset="0"/>
                                    </a:rPr>
                                    <m:t>𝑇𝑃</m:t>
                                  </m:r>
                                </m:num>
                                <m:den>
                                  <m:r>
                                    <a:rPr lang="en-US" sz="1800" kern="100" smtClean="0">
                                      <a:effectLst/>
                                      <a:latin typeface="Cambria Math" panose="02040503050406030204" pitchFamily="18" charset="0"/>
                                    </a:rPr>
                                    <m:t>𝑇𝑃</m:t>
                                  </m:r>
                                  <m:r>
                                    <a:rPr lang="en-US" sz="1800" kern="100" smtClean="0">
                                      <a:effectLst/>
                                      <a:latin typeface="Cambria Math" panose="02040503050406030204" pitchFamily="18" charset="0"/>
                                    </a:rPr>
                                    <m:t>+</m:t>
                                  </m:r>
                                  <m:r>
                                    <a:rPr lang="en-US" sz="1800" kern="100" smtClean="0">
                                      <a:effectLst/>
                                      <a:latin typeface="Cambria Math" panose="02040503050406030204" pitchFamily="18" charset="0"/>
                                    </a:rPr>
                                    <m:t>𝐹𝑁</m:t>
                                  </m:r>
                                </m:den>
                              </m:f>
                            </m:oMath>
                          </a14:m>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(9)</a:t>
                          </a:r>
                          <a:endPar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668177">
                    <a:tc>
                      <a:txBody>
                        <a:bodyPr/>
                        <a:lstStyle/>
                        <a:p>
                          <a:pPr marL="0" marR="0" lvl="0" indent="0" algn="ctr"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lang="en-US" altLang="zh-CN" sz="1800" kern="100" smtClean="0">
                                  <a:effectLst/>
                                  <a:latin typeface="Cambria Math" panose="02040503050406030204" pitchFamily="18" charset="0"/>
                                </a:rPr>
                                <m:t>𝐹</m:t>
                              </m:r>
                              <m:r>
                                <a:rPr lang="en-US" altLang="zh-CN" sz="1800" kern="100" smtClean="0">
                                  <a:effectLst/>
                                  <a:latin typeface="Cambria Math" panose="02040503050406030204" pitchFamily="18" charset="0"/>
                                </a:rPr>
                                <m:t>1</m:t>
                              </m:r>
                              <m:r>
                                <a:rPr lang="en-US" altLang="zh-CN" sz="1800" kern="100" smtClean="0">
                                  <a:effectLst/>
                                  <a:latin typeface="Cambria Math" panose="02040503050406030204" pitchFamily="18" charset="0"/>
                                </a:rPr>
                                <m:t>=</m:t>
                              </m:r>
                              <m:f>
                                <m:fPr>
                                  <m:ctrlPr>
                                    <a:rPr lang="zh-CN" altLang="zh-CN" sz="1800" i="1" kern="100">
                                      <a:effectLst/>
                                      <a:latin typeface="Cambria Math" panose="02040503050406030204" pitchFamily="18" charset="0"/>
                                    </a:rPr>
                                  </m:ctrlPr>
                                </m:fPr>
                                <m:num>
                                  <m:r>
                                    <a:rPr lang="en-US" altLang="zh-CN" sz="1800" kern="100" smtClean="0">
                                      <a:effectLst/>
                                      <a:latin typeface="Cambria Math" panose="02040503050406030204" pitchFamily="18" charset="0"/>
                                    </a:rPr>
                                    <m:t>2</m:t>
                                  </m:r>
                                  <m:r>
                                    <a:rPr lang="en-US" altLang="zh-CN" sz="1800" kern="100" smtClean="0">
                                      <a:effectLst/>
                                      <a:latin typeface="Cambria Math" panose="02040503050406030204" pitchFamily="18" charset="0"/>
                                    </a:rPr>
                                    <m:t>×</m:t>
                                  </m:r>
                                  <m:r>
                                    <a:rPr lang="en-US" altLang="zh-CN" sz="1800" kern="100" smtClean="0">
                                      <a:effectLst/>
                                      <a:latin typeface="Cambria Math" panose="02040503050406030204" pitchFamily="18" charset="0"/>
                                    </a:rPr>
                                    <m:t>𝑃𝑟𝑒𝑐𝑖𝑠𝑖𝑜𝑛</m:t>
                                  </m:r>
                                  <m:r>
                                    <a:rPr lang="en-US" altLang="zh-CN" sz="1800" kern="100" smtClean="0">
                                      <a:effectLst/>
                                      <a:latin typeface="Cambria Math" panose="02040503050406030204" pitchFamily="18" charset="0"/>
                                    </a:rPr>
                                    <m:t>×</m:t>
                                  </m:r>
                                  <m:r>
                                    <a:rPr lang="en-US" altLang="zh-CN" sz="1800" kern="100" smtClean="0">
                                      <a:effectLst/>
                                      <a:latin typeface="Cambria Math" panose="02040503050406030204" pitchFamily="18" charset="0"/>
                                    </a:rPr>
                                    <m:t>𝑅𝑒𝑐𝑎𝑙𝑙</m:t>
                                  </m:r>
                                </m:num>
                                <m:den>
                                  <m:r>
                                    <a:rPr lang="en-US" altLang="zh-CN" sz="1800" kern="100" smtClean="0">
                                      <a:effectLst/>
                                      <a:latin typeface="Cambria Math" panose="02040503050406030204" pitchFamily="18" charset="0"/>
                                    </a:rPr>
                                    <m:t>𝑃𝑟𝑒𝑐𝑖𝑠𝑖𝑜𝑛</m:t>
                                  </m:r>
                                  <m:r>
                                    <a:rPr lang="en-US" altLang="zh-CN" sz="1800" kern="100" smtClean="0">
                                      <a:effectLst/>
                                      <a:latin typeface="Cambria Math" panose="02040503050406030204" pitchFamily="18" charset="0"/>
                                    </a:rPr>
                                    <m:t>+</m:t>
                                  </m:r>
                                  <m:r>
                                    <a:rPr lang="en-US" altLang="zh-CN" sz="1800" kern="100" smtClean="0">
                                      <a:effectLst/>
                                      <a:latin typeface="Cambria Math" panose="02040503050406030204" pitchFamily="18" charset="0"/>
                                    </a:rPr>
                                    <m:t>𝑅𝑒𝑐𝑎𝑙𝑙</m:t>
                                  </m:r>
                                </m:den>
                              </m:f>
                            </m:oMath>
                          </a14:m>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          (10)</a:t>
                          </a: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50000"/>
                            </a:lnSpc>
                          </a:pPr>
                          <a:endParaRPr lang="zh-CN" altLang="en-US"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r>
                </a:tbl>
              </a:graphicData>
            </a:graphic>
          </p:graphicFrame>
        </mc:Choice>
        <mc:Fallback xmlns="">
          <p:graphicFrame>
            <p:nvGraphicFramePr>
              <p:cNvPr id="13" name="表格 12"/>
              <p:cNvGraphicFramePr>
                <a:graphicFrameLocks noGrp="1"/>
              </p:cNvGraphicFramePr>
              <p:nvPr/>
            </p:nvGraphicFramePr>
            <p:xfrm>
              <a:off x="2396210" y="4330105"/>
              <a:ext cx="7694466" cy="2214880"/>
            </p:xfrm>
            <a:graphic>
              <a:graphicData uri="http://schemas.openxmlformats.org/drawingml/2006/table">
                <a:tbl>
                  <a:tblPr firstRow="1" firstCol="1" bandRow="1">
                    <a:tableStyleId>{2D5ABB26-0587-4C30-8999-92F81FD0307C}</a:tableStyleId>
                  </a:tblPr>
                  <a:tblGrid>
                    <a:gridCol w="7694466"/>
                  </a:tblGrid>
                  <a:tr h="680720">
                    <a:tc>
                      <a:txBody>
                        <a:bodyPr/>
                        <a:lstStyle/>
                        <a:p>
                          <a:endParaRPr lang="zh-CN"/>
                        </a:p>
                      </a:txBody>
                      <a:tcPr anchor="ctr">
                        <a:blipFill>
                          <a:blip r:embed="rId2"/>
                        </a:blipFill>
                      </a:tcPr>
                    </a:tc>
                  </a:tr>
                  <a:tr h="680720">
                    <a:tc>
                      <a:txBody>
                        <a:bodyPr/>
                        <a:lstStyle/>
                        <a:p>
                          <a:endParaRPr lang="zh-CN"/>
                        </a:p>
                      </a:txBody>
                      <a:tcPr anchor="ctr">
                        <a:blipFill>
                          <a:blip r:embed="rId2"/>
                        </a:blipFill>
                      </a:tcPr>
                    </a:tc>
                  </a:tr>
                  <a:tr h="1008380">
                    <a:tc>
                      <a:txBody>
                        <a:bodyPr/>
                        <a:lstStyle/>
                        <a:p>
                          <a:endParaRPr lang="zh-CN"/>
                        </a:p>
                      </a:txBody>
                      <a:tcPr marL="68580" marR="68580" marT="0" marB="0" anchor="ctr">
                        <a:blipFill>
                          <a:blip r:embed="rId2"/>
                        </a:blipFill>
                      </a:tcPr>
                    </a:tc>
                  </a:tr>
                </a:tbl>
              </a:graphicData>
            </a:graphic>
          </p:graphicFrame>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47992" y="509385"/>
            <a:ext cx="2367064" cy="830997"/>
          </a:xfrm>
          <a:prstGeom prst="rect">
            <a:avLst/>
          </a:prstGeom>
          <a:noFill/>
        </p:spPr>
        <p:txBody>
          <a:bodyPr wrap="square" rtlCol="0">
            <a:spAutoFit/>
          </a:bodyPr>
          <a:lstStyle/>
          <a:p>
            <a:r>
              <a:rPr lang="zh-CN" altLang="en-US" sz="4800" b="1" dirty="0">
                <a:solidFill>
                  <a:srgbClr val="1B5092"/>
                </a:solidFill>
                <a:latin typeface="微软雅黑" panose="020B0503020204020204" pitchFamily="34" charset="-122"/>
                <a:ea typeface="微软雅黑" panose="020B0503020204020204" pitchFamily="34" charset="-122"/>
              </a:rPr>
              <a:t>目</a:t>
            </a:r>
            <a:r>
              <a:rPr lang="en-US" altLang="zh-CN" sz="4800" b="1" dirty="0">
                <a:solidFill>
                  <a:srgbClr val="1B5092"/>
                </a:solidFill>
                <a:latin typeface="微软雅黑" panose="020B0503020204020204" pitchFamily="34" charset="-122"/>
                <a:ea typeface="微软雅黑" panose="020B0503020204020204" pitchFamily="34" charset="-122"/>
              </a:rPr>
              <a:t> </a:t>
            </a:r>
            <a:r>
              <a:rPr lang="zh-CN" altLang="en-US" sz="4800" b="1" dirty="0">
                <a:solidFill>
                  <a:srgbClr val="1B5092"/>
                </a:solidFill>
                <a:latin typeface="微软雅黑" panose="020B0503020204020204" pitchFamily="34" charset="-122"/>
                <a:ea typeface="微软雅黑" panose="020B0503020204020204" pitchFamily="34" charset="-122"/>
              </a:rPr>
              <a:t>录</a:t>
            </a:r>
            <a:endParaRPr lang="zh-CN" altLang="en-US" sz="4800" b="1" dirty="0">
              <a:solidFill>
                <a:srgbClr val="1B5092"/>
              </a:solidFill>
              <a:latin typeface="微软雅黑" panose="020B0503020204020204" pitchFamily="34" charset="-122"/>
              <a:ea typeface="微软雅黑" panose="020B0503020204020204" pitchFamily="34" charset="-122"/>
            </a:endParaRPr>
          </a:p>
        </p:txBody>
      </p:sp>
      <p:sp>
        <p:nvSpPr>
          <p:cNvPr id="15" name="矩形 14"/>
          <p:cNvSpPr/>
          <p:nvPr/>
        </p:nvSpPr>
        <p:spPr>
          <a:xfrm>
            <a:off x="7715056" y="1946652"/>
            <a:ext cx="1851789" cy="523220"/>
          </a:xfrm>
          <a:prstGeom prst="rect">
            <a:avLst/>
          </a:prstGeom>
        </p:spPr>
        <p:txBody>
          <a:bodyPr wrap="none">
            <a:spAutoFit/>
          </a:bodyPr>
          <a:lstStyle/>
          <a:p>
            <a:r>
              <a:rPr lang="zh-CN" altLang="en-US" sz="2800" b="1" spc="450" dirty="0">
                <a:solidFill>
                  <a:srgbClr val="1A4D9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背景介绍</a:t>
            </a:r>
            <a:endParaRPr lang="zh-CN" sz="2800" b="1" spc="450" dirty="0">
              <a:solidFill>
                <a:srgbClr val="1A4D94"/>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16" name="矩形 15"/>
          <p:cNvSpPr/>
          <p:nvPr/>
        </p:nvSpPr>
        <p:spPr>
          <a:xfrm>
            <a:off x="7715061" y="2770513"/>
            <a:ext cx="1851789" cy="523220"/>
          </a:xfrm>
          <a:prstGeom prst="rect">
            <a:avLst/>
          </a:prstGeom>
        </p:spPr>
        <p:txBody>
          <a:bodyPr wrap="none">
            <a:spAutoFit/>
          </a:bodyPr>
          <a:lstStyle/>
          <a:p>
            <a:pPr algn="l"/>
            <a:r>
              <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rPr>
              <a:t>相关研究</a:t>
            </a:r>
            <a:endPar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endParaRPr>
          </a:p>
        </p:txBody>
      </p:sp>
      <p:sp>
        <p:nvSpPr>
          <p:cNvPr id="17" name="矩形 16"/>
          <p:cNvSpPr/>
          <p:nvPr/>
        </p:nvSpPr>
        <p:spPr>
          <a:xfrm>
            <a:off x="7715061" y="4418235"/>
            <a:ext cx="1851789" cy="523220"/>
          </a:xfrm>
          <a:prstGeom prst="rect">
            <a:avLst/>
          </a:prstGeom>
        </p:spPr>
        <p:txBody>
          <a:bodyPr wrap="none">
            <a:spAutoFit/>
          </a:bodyPr>
          <a:lstStyle/>
          <a:p>
            <a:pPr algn="l"/>
            <a:r>
              <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rPr>
              <a:t>实验结果</a:t>
            </a:r>
            <a:endParaRPr lang="zh-CN" sz="2800" b="1" spc="450" dirty="0">
              <a:solidFill>
                <a:srgbClr val="1A4D94"/>
              </a:solidFill>
              <a:latin typeface="微软雅黑" panose="020B0503020204020204" pitchFamily="34" charset="-122"/>
              <a:ea typeface="微软雅黑" panose="020B0503020204020204" pitchFamily="34" charset="-122"/>
              <a:sym typeface="Arial" panose="020B0604020202020204"/>
            </a:endParaRPr>
          </a:p>
        </p:txBody>
      </p:sp>
      <p:sp>
        <p:nvSpPr>
          <p:cNvPr id="18" name="矩形 17"/>
          <p:cNvSpPr/>
          <p:nvPr/>
        </p:nvSpPr>
        <p:spPr>
          <a:xfrm>
            <a:off x="7715061" y="3594374"/>
            <a:ext cx="1851789" cy="523220"/>
          </a:xfrm>
          <a:prstGeom prst="rect">
            <a:avLst/>
          </a:prstGeom>
        </p:spPr>
        <p:txBody>
          <a:bodyPr wrap="none">
            <a:spAutoFit/>
          </a:bodyPr>
          <a:lstStyle/>
          <a:p>
            <a:pPr algn="l"/>
            <a:r>
              <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rPr>
              <a:t>研究方法</a:t>
            </a:r>
            <a:endPar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endParaRPr>
          </a:p>
        </p:txBody>
      </p:sp>
      <p:sp>
        <p:nvSpPr>
          <p:cNvPr id="20" name="矩形 19"/>
          <p:cNvSpPr/>
          <p:nvPr/>
        </p:nvSpPr>
        <p:spPr>
          <a:xfrm>
            <a:off x="7715056" y="5242096"/>
            <a:ext cx="2337050" cy="523220"/>
          </a:xfrm>
          <a:prstGeom prst="rect">
            <a:avLst/>
          </a:prstGeom>
        </p:spPr>
        <p:txBody>
          <a:bodyPr wrap="none">
            <a:spAutoFit/>
          </a:bodyPr>
          <a:lstStyle/>
          <a:p>
            <a:pPr algn="l"/>
            <a:r>
              <a:rPr lang="zh-CN" altLang="en-US" sz="2800" b="1" spc="450" dirty="0">
                <a:solidFill>
                  <a:srgbClr val="1A4D94"/>
                </a:solidFill>
                <a:latin typeface="微软雅黑" panose="020B0503020204020204" pitchFamily="34" charset="-122"/>
                <a:ea typeface="微软雅黑" panose="020B0503020204020204" pitchFamily="34" charset="-122"/>
                <a:sym typeface="Arial" panose="020B0604020202020204"/>
              </a:rPr>
              <a:t>结论与展望</a:t>
            </a:r>
            <a:endParaRPr lang="zh-CN" sz="2800" b="1" spc="450" dirty="0">
              <a:solidFill>
                <a:srgbClr val="1A4D94"/>
              </a:solidFill>
              <a:latin typeface="微软雅黑" panose="020B0503020204020204" pitchFamily="34" charset="-122"/>
              <a:ea typeface="微软雅黑" panose="020B0503020204020204" pitchFamily="34" charset="-122"/>
              <a:sym typeface="Arial" panose="020B0604020202020204"/>
            </a:endParaRPr>
          </a:p>
        </p:txBody>
      </p:sp>
      <p:sp>
        <p:nvSpPr>
          <p:cNvPr id="68" name="Shape 22"/>
          <p:cNvSpPr/>
          <p:nvPr>
            <p:custDataLst>
              <p:tags r:id="rId1"/>
            </p:custDataLst>
          </p:nvPr>
        </p:nvSpPr>
        <p:spPr>
          <a:xfrm>
            <a:off x="7061361" y="2023462"/>
            <a:ext cx="409575" cy="369605"/>
          </a:xfrm>
          <a:prstGeom prst="rect">
            <a:avLst/>
          </a:prstGeom>
          <a:solidFill>
            <a:srgbClr val="1B5092"/>
          </a:solidFill>
          <a:ln w="9525">
            <a:noFill/>
            <a:miter lim="400000"/>
          </a:ln>
        </p:spPr>
        <p:txBody>
          <a:bodyPr wrap="square" lIns="45719" rIns="45719" anchor="ctr" anchorCtr="0">
            <a:normAutofit/>
          </a:bodyPr>
          <a:lstStyle/>
          <a:p>
            <a:pPr algn="ctr">
              <a:lnSpc>
                <a:spcPct val="100000"/>
              </a:lnSpc>
            </a:pPr>
            <a:r>
              <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rPr>
              <a:t>1</a:t>
            </a:r>
            <a:endPar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Shape 22"/>
          <p:cNvSpPr/>
          <p:nvPr>
            <p:custDataLst>
              <p:tags r:id="rId2"/>
            </p:custDataLst>
          </p:nvPr>
        </p:nvSpPr>
        <p:spPr>
          <a:xfrm>
            <a:off x="7061366" y="2847322"/>
            <a:ext cx="409575" cy="369605"/>
          </a:xfrm>
          <a:prstGeom prst="rect">
            <a:avLst/>
          </a:prstGeom>
          <a:solidFill>
            <a:srgbClr val="1B5092"/>
          </a:solidFill>
          <a:ln w="9525">
            <a:noFill/>
            <a:miter lim="400000"/>
          </a:ln>
        </p:spPr>
        <p:txBody>
          <a:bodyPr wrap="square" lIns="45719" rIns="45719" anchor="ctr" anchorCtr="0">
            <a:normAutofit/>
          </a:bodyPr>
          <a:lstStyle/>
          <a:p>
            <a:pPr algn="ctr">
              <a:lnSpc>
                <a:spcPct val="100000"/>
              </a:lnSpc>
            </a:pPr>
            <a:r>
              <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rPr>
              <a:t>2</a:t>
            </a:r>
            <a:endPar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Shape 22"/>
          <p:cNvSpPr/>
          <p:nvPr>
            <p:custDataLst>
              <p:tags r:id="rId3"/>
            </p:custDataLst>
          </p:nvPr>
        </p:nvSpPr>
        <p:spPr>
          <a:xfrm>
            <a:off x="7061365" y="3671182"/>
            <a:ext cx="409575" cy="369605"/>
          </a:xfrm>
          <a:prstGeom prst="rect">
            <a:avLst/>
          </a:prstGeom>
          <a:solidFill>
            <a:srgbClr val="1B5092"/>
          </a:solidFill>
          <a:ln w="9525">
            <a:noFill/>
            <a:miter lim="400000"/>
          </a:ln>
        </p:spPr>
        <p:txBody>
          <a:bodyPr wrap="square" lIns="45719" rIns="45719" anchor="ctr" anchorCtr="0">
            <a:normAutofit/>
          </a:bodyPr>
          <a:lstStyle/>
          <a:p>
            <a:pPr algn="ctr">
              <a:lnSpc>
                <a:spcPct val="100000"/>
              </a:lnSpc>
            </a:pPr>
            <a:r>
              <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rPr>
              <a:t>3</a:t>
            </a:r>
            <a:endPar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Shape 22"/>
          <p:cNvSpPr/>
          <p:nvPr>
            <p:custDataLst>
              <p:tags r:id="rId4"/>
            </p:custDataLst>
          </p:nvPr>
        </p:nvSpPr>
        <p:spPr>
          <a:xfrm>
            <a:off x="7061362" y="4495042"/>
            <a:ext cx="409575" cy="369605"/>
          </a:xfrm>
          <a:prstGeom prst="rect">
            <a:avLst/>
          </a:prstGeom>
          <a:solidFill>
            <a:srgbClr val="1B5092"/>
          </a:solidFill>
          <a:ln w="9525">
            <a:noFill/>
            <a:miter lim="400000"/>
          </a:ln>
        </p:spPr>
        <p:txBody>
          <a:bodyPr wrap="square" lIns="45719" rIns="45719" anchor="ctr" anchorCtr="0">
            <a:normAutofit/>
          </a:bodyPr>
          <a:lstStyle/>
          <a:p>
            <a:pPr algn="ctr">
              <a:lnSpc>
                <a:spcPct val="100000"/>
              </a:lnSpc>
            </a:pPr>
            <a:r>
              <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rPr>
              <a:t>4</a:t>
            </a:r>
            <a:endPar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Shape 22"/>
          <p:cNvSpPr/>
          <p:nvPr>
            <p:custDataLst>
              <p:tags r:id="rId5"/>
            </p:custDataLst>
          </p:nvPr>
        </p:nvSpPr>
        <p:spPr>
          <a:xfrm>
            <a:off x="7061356" y="5318903"/>
            <a:ext cx="409575" cy="369605"/>
          </a:xfrm>
          <a:prstGeom prst="rect">
            <a:avLst/>
          </a:prstGeom>
          <a:solidFill>
            <a:srgbClr val="1B5092"/>
          </a:solidFill>
          <a:ln w="9525">
            <a:noFill/>
            <a:miter lim="400000"/>
          </a:ln>
        </p:spPr>
        <p:txBody>
          <a:bodyPr wrap="square" lIns="45719" rIns="45719" anchor="ctr" anchorCtr="0">
            <a:normAutofit/>
          </a:bodyPr>
          <a:lstStyle/>
          <a:p>
            <a:pPr algn="ctr">
              <a:lnSpc>
                <a:spcPct val="100000"/>
              </a:lnSpc>
            </a:pPr>
            <a:r>
              <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rPr>
              <a:t>5</a:t>
            </a:r>
            <a:endParaRPr lang="en-US" altLang="zh-CN" sz="1600" b="1" dirty="0">
              <a:solidFill>
                <a:schemeClr val="bg1"/>
              </a:solidFill>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4352474"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医学新词发现方法效果</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1089666" y="2376344"/>
          <a:ext cx="10067364" cy="2356304"/>
        </p:xfrm>
        <a:graphic>
          <a:graphicData uri="http://schemas.openxmlformats.org/drawingml/2006/table">
            <a:tbl>
              <a:tblPr firstRow="1" firstCol="1" bandRow="1">
                <a:tableStyleId>{3B4B98B0-60AC-42C2-AFA5-B58CD77FA1E5}</a:tableStyleId>
              </a:tblPr>
              <a:tblGrid>
                <a:gridCol w="4286662"/>
                <a:gridCol w="2021472"/>
                <a:gridCol w="1828952"/>
                <a:gridCol w="1930278"/>
              </a:tblGrid>
              <a:tr h="294538">
                <a:tc>
                  <a:txBody>
                    <a:bodyPr/>
                    <a:lstStyle/>
                    <a:p>
                      <a:pPr algn="ctr"/>
                      <a:r>
                        <a:rPr lang="zh-CN" sz="1800" kern="100" dirty="0">
                          <a:effectLst/>
                          <a:latin typeface="微软雅黑" panose="020B0503020204020204" pitchFamily="34" charset="-122"/>
                          <a:ea typeface="微软雅黑" panose="020B0503020204020204" pitchFamily="34" charset="-122"/>
                        </a:rPr>
                        <a:t>医学新词发现方法</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Precision</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Recall</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F1-score</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dirty="0">
                          <a:effectLst/>
                          <a:latin typeface="微软雅黑" panose="020B0503020204020204" pitchFamily="34" charset="-122"/>
                          <a:ea typeface="微软雅黑" panose="020B0503020204020204" pitchFamily="34" charset="-122"/>
                        </a:rPr>
                        <a:t>N-gram + CC</a:t>
                      </a:r>
                      <a:r>
                        <a:rPr lang="en-US" sz="1800" kern="100" baseline="30000" dirty="0">
                          <a:effectLst/>
                          <a:latin typeface="微软雅黑" panose="020B0503020204020204" pitchFamily="34" charset="-122"/>
                          <a:ea typeface="微软雅黑" panose="020B0503020204020204" pitchFamily="34" charset="-122"/>
                        </a:rPr>
                        <a:t> a</a:t>
                      </a:r>
                      <a:r>
                        <a:rPr lang="en-US" sz="1800" kern="100" dirty="0">
                          <a:effectLst/>
                          <a:latin typeface="微软雅黑" panose="020B0503020204020204" pitchFamily="34" charset="-122"/>
                          <a:ea typeface="微软雅黑" panose="020B0503020204020204" pitchFamily="34" charset="-122"/>
                        </a:rPr>
                        <a:t> + LRE</a:t>
                      </a:r>
                      <a:r>
                        <a:rPr lang="en-US" sz="1800" kern="100" baseline="30000" dirty="0">
                          <a:effectLst/>
                          <a:latin typeface="微软雅黑" panose="020B0503020204020204" pitchFamily="34" charset="-122"/>
                          <a:ea typeface="微软雅黑" panose="020B0503020204020204" pitchFamily="34" charset="-122"/>
                        </a:rPr>
                        <a:t> b</a:t>
                      </a:r>
                      <a:r>
                        <a:rPr lang="en-US" sz="1800" kern="100" dirty="0">
                          <a:effectLst/>
                          <a:latin typeface="微软雅黑" panose="020B0503020204020204" pitchFamily="34" charset="-122"/>
                          <a:ea typeface="微软雅黑" panose="020B0503020204020204" pitchFamily="34" charset="-122"/>
                        </a:rPr>
                        <a:t> + MV</a:t>
                      </a:r>
                      <a:r>
                        <a:rPr lang="en-US" sz="1800" kern="100" baseline="30000" dirty="0">
                          <a:effectLst/>
                          <a:latin typeface="微软雅黑" panose="020B0503020204020204" pitchFamily="34" charset="-122"/>
                          <a:ea typeface="微软雅黑" panose="020B0503020204020204" pitchFamily="34" charset="-122"/>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8.0445</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24.2314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12.0790</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dirty="0">
                          <a:effectLst/>
                          <a:latin typeface="微软雅黑" panose="020B0503020204020204" pitchFamily="34" charset="-122"/>
                          <a:ea typeface="微软雅黑" panose="020B0503020204020204" pitchFamily="34" charset="-122"/>
                        </a:rPr>
                        <a:t>N-gram + CC</a:t>
                      </a:r>
                      <a:r>
                        <a:rPr lang="en-US" sz="1800" kern="100" baseline="30000" dirty="0">
                          <a:effectLst/>
                          <a:latin typeface="微软雅黑" panose="020B0503020204020204" pitchFamily="34" charset="-122"/>
                          <a:ea typeface="微软雅黑" panose="020B0503020204020204" pitchFamily="34" charset="-122"/>
                        </a:rPr>
                        <a:t> a</a:t>
                      </a:r>
                      <a:r>
                        <a:rPr lang="en-US" sz="1800" kern="100" dirty="0">
                          <a:effectLst/>
                          <a:latin typeface="微软雅黑" panose="020B0503020204020204" pitchFamily="34" charset="-122"/>
                          <a:ea typeface="微软雅黑" panose="020B0503020204020204" pitchFamily="34" charset="-122"/>
                        </a:rPr>
                        <a:t> + LRE</a:t>
                      </a:r>
                      <a:r>
                        <a:rPr lang="en-US" sz="1800" kern="100" baseline="30000" dirty="0">
                          <a:effectLst/>
                          <a:latin typeface="微软雅黑" panose="020B0503020204020204" pitchFamily="34" charset="-122"/>
                          <a:ea typeface="微软雅黑" panose="020B0503020204020204" pitchFamily="34" charset="-122"/>
                        </a:rPr>
                        <a:t> b</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7.1678</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29.6673</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11.5460</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a:effectLst/>
                          <a:latin typeface="微软雅黑" panose="020B0503020204020204" pitchFamily="34" charset="-122"/>
                          <a:ea typeface="微软雅黑" panose="020B0503020204020204" pitchFamily="34" charset="-122"/>
                        </a:rPr>
                        <a:t>N-gram + CC</a:t>
                      </a:r>
                      <a:r>
                        <a:rPr lang="en-US" sz="1800" kern="100" baseline="30000">
                          <a:effectLst/>
                          <a:latin typeface="微软雅黑" panose="020B0503020204020204" pitchFamily="34" charset="-122"/>
                          <a:ea typeface="微软雅黑" panose="020B0503020204020204" pitchFamily="34" charset="-122"/>
                        </a:rPr>
                        <a:t> a</a:t>
                      </a:r>
                      <a:r>
                        <a:rPr lang="en-US" sz="1800" kern="100">
                          <a:effectLst/>
                          <a:latin typeface="微软雅黑" panose="020B0503020204020204" pitchFamily="34" charset="-122"/>
                          <a:ea typeface="微软雅黑" panose="020B0503020204020204" pitchFamily="34" charset="-122"/>
                        </a:rPr>
                        <a:t> + MV</a:t>
                      </a:r>
                      <a:r>
                        <a:rPr lang="en-US" sz="1800" kern="100" baseline="30000">
                          <a:effectLst/>
                          <a:latin typeface="微软雅黑" panose="020B0503020204020204" pitchFamily="34" charset="-122"/>
                          <a:ea typeface="微软雅黑" panose="020B0503020204020204" pitchFamily="34" charset="-122"/>
                        </a:rPr>
                        <a:t> c</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5.8715</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6.3568</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6.1045</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dirty="0">
                          <a:effectLst/>
                          <a:latin typeface="微软雅黑" panose="020B0503020204020204" pitchFamily="34" charset="-122"/>
                          <a:ea typeface="微软雅黑" panose="020B0503020204020204" pitchFamily="34" charset="-122"/>
                        </a:rPr>
                        <a:t>N-gram + LRE</a:t>
                      </a:r>
                      <a:r>
                        <a:rPr lang="en-US" sz="1800" kern="100" baseline="30000" dirty="0">
                          <a:effectLst/>
                          <a:latin typeface="微软雅黑" panose="020B0503020204020204" pitchFamily="34" charset="-122"/>
                          <a:ea typeface="微软雅黑" panose="020B0503020204020204" pitchFamily="34" charset="-122"/>
                        </a:rPr>
                        <a:t> b</a:t>
                      </a:r>
                      <a:r>
                        <a:rPr lang="en-US" sz="1800" kern="100" dirty="0">
                          <a:effectLst/>
                          <a:latin typeface="微软雅黑" panose="020B0503020204020204" pitchFamily="34" charset="-122"/>
                          <a:ea typeface="微软雅黑" panose="020B0503020204020204" pitchFamily="34" charset="-122"/>
                        </a:rPr>
                        <a:t> + MV</a:t>
                      </a:r>
                      <a:r>
                        <a:rPr lang="en-US" sz="1800" kern="100" baseline="30000" dirty="0">
                          <a:effectLst/>
                          <a:latin typeface="微软雅黑" panose="020B0503020204020204" pitchFamily="34" charset="-122"/>
                          <a:ea typeface="微软雅黑" panose="020B0503020204020204" pitchFamily="34" charset="-122"/>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3.9070</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8.5846</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5.3700</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a:effectLst/>
                          <a:latin typeface="微软雅黑" panose="020B0503020204020204" pitchFamily="34" charset="-122"/>
                          <a:ea typeface="微软雅黑" panose="020B0503020204020204" pitchFamily="34" charset="-122"/>
                        </a:rPr>
                        <a:t>N-gram + MV</a:t>
                      </a:r>
                      <a:r>
                        <a:rPr lang="en-US" sz="1800" kern="100" baseline="30000">
                          <a:effectLst/>
                          <a:latin typeface="微软雅黑" panose="020B0503020204020204" pitchFamily="34" charset="-122"/>
                          <a:ea typeface="微软雅黑" panose="020B0503020204020204" pitchFamily="34" charset="-122"/>
                        </a:rPr>
                        <a:t> c</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2.4814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11.3248</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4.0708</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a:effectLst/>
                          <a:latin typeface="微软雅黑" panose="020B0503020204020204" pitchFamily="34" charset="-122"/>
                          <a:ea typeface="微软雅黑" panose="020B0503020204020204" pitchFamily="34" charset="-122"/>
                        </a:rPr>
                        <a:t>N-gram + LRE</a:t>
                      </a:r>
                      <a:r>
                        <a:rPr lang="en-US" sz="1800" kern="100" baseline="30000">
                          <a:effectLst/>
                          <a:latin typeface="微软雅黑" panose="020B0503020204020204" pitchFamily="34" charset="-122"/>
                          <a:ea typeface="微软雅黑" panose="020B0503020204020204" pitchFamily="34" charset="-122"/>
                        </a:rPr>
                        <a:t> b</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1.7948</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44.7869</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3.4513</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4538">
                <a:tc>
                  <a:txBody>
                    <a:bodyPr/>
                    <a:lstStyle/>
                    <a:p>
                      <a:pPr algn="l"/>
                      <a:r>
                        <a:rPr lang="en-US" sz="1800" kern="100" dirty="0">
                          <a:effectLst/>
                          <a:latin typeface="微软雅黑" panose="020B0503020204020204" pitchFamily="34" charset="-122"/>
                          <a:ea typeface="微软雅黑" panose="020B0503020204020204" pitchFamily="34" charset="-122"/>
                        </a:rPr>
                        <a:t>N-gram + CC</a:t>
                      </a:r>
                      <a:r>
                        <a:rPr lang="en-US" sz="1800" kern="100" baseline="30000" dirty="0">
                          <a:effectLst/>
                          <a:latin typeface="微软雅黑" panose="020B0503020204020204" pitchFamily="34" charset="-122"/>
                          <a:ea typeface="微软雅黑" panose="020B0503020204020204" pitchFamily="34" charset="-122"/>
                        </a:rPr>
                        <a:t> a</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0.7697</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a:effectLst/>
                          <a:latin typeface="微软雅黑" panose="020B0503020204020204" pitchFamily="34" charset="-122"/>
                          <a:ea typeface="微软雅黑" panose="020B0503020204020204" pitchFamily="34" charset="-122"/>
                        </a:rPr>
                        <a:t>62.6467</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0" dirty="0">
                          <a:effectLst/>
                          <a:latin typeface="微软雅黑" panose="020B0503020204020204" pitchFamily="34" charset="-122"/>
                          <a:ea typeface="微软雅黑" panose="020B0503020204020204" pitchFamily="34" charset="-122"/>
                        </a:rPr>
                        <a:t>  1.5207</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 name="Rectangle 1"/>
          <p:cNvSpPr>
            <a:spLocks noChangeArrowheads="1"/>
          </p:cNvSpPr>
          <p:nvPr/>
        </p:nvSpPr>
        <p:spPr bwMode="auto">
          <a:xfrm>
            <a:off x="4127185" y="1855085"/>
            <a:ext cx="4530407" cy="4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ctr" fontAlgn="base">
              <a:lnSpc>
                <a:spcPct val="150000"/>
              </a:lnSpc>
              <a:spcBef>
                <a:spcPct val="0"/>
              </a:spcBef>
              <a:spcAft>
                <a:spcPct val="0"/>
              </a:spcAft>
              <a:buClrTx/>
              <a:buSzTx/>
              <a:buFontTx/>
              <a:buNone/>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医学新词发现方法指标有效性分析实验结果</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89666" y="4765133"/>
            <a:ext cx="142090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关联置信度</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左右信息熵</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多语义词向量</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509587" y="1104219"/>
            <a:ext cx="11172825" cy="458908"/>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本文对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算法分别结合词统计信息与多语义信息后的新词发现结果进行了比较，结果如表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509587" y="5665806"/>
            <a:ext cx="11172825" cy="87440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只有运用词凝固度与自由度两种指标才能较好的筛选医学新词，词多语义特征从汉字内涵的角度，字词间的语义相似度，进一步提高了新词的发现率，约束了非新词的出现。</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4352474"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医学新词发现方法效果</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1095963" y="2204891"/>
          <a:ext cx="10067364" cy="2257512"/>
        </p:xfrm>
        <a:graphic>
          <a:graphicData uri="http://schemas.openxmlformats.org/drawingml/2006/table">
            <a:tbl>
              <a:tblPr firstRow="1" firstCol="1" bandRow="1">
                <a:tableStyleId>{3B4B98B0-60AC-42C2-AFA5-B58CD77FA1E5}</a:tableStyleId>
              </a:tblPr>
              <a:tblGrid>
                <a:gridCol w="4286662"/>
                <a:gridCol w="2021472"/>
                <a:gridCol w="1828952"/>
                <a:gridCol w="1930278"/>
              </a:tblGrid>
              <a:tr h="282189">
                <a:tc>
                  <a:txBody>
                    <a:bodyPr/>
                    <a:lstStyle/>
                    <a:p>
                      <a:pPr algn="ctr"/>
                      <a:r>
                        <a:rPr lang="zh-CN" altLang="zh-CN" sz="1800" kern="100" dirty="0">
                          <a:effectLst/>
                          <a:latin typeface="微软雅黑" panose="020B0503020204020204" pitchFamily="34" charset="-122"/>
                          <a:ea typeface="微软雅黑" panose="020B0503020204020204" pitchFamily="34" charset="-122"/>
                        </a:rPr>
                        <a:t>医学新词发现方法</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CC </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阈值</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LRE</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阈值</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MV</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阈值</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CC</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a</a:t>
                      </a: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 LRE</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b</a:t>
                      </a: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 MV</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0.3</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CC</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a</a:t>
                      </a: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 LRE</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b</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0.4</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CC</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a</a:t>
                      </a: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 MV</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dirty="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0.5</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LRE</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b</a:t>
                      </a:r>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 MV</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0.1</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0.5</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MV</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c</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a:effectLst/>
                          <a:latin typeface="微软雅黑" panose="020B0503020204020204" pitchFamily="34" charset="-122"/>
                          <a:ea typeface="微软雅黑" panose="020B0503020204020204" pitchFamily="34" charset="-122"/>
                          <a:cs typeface="Times New Roman" panose="02020603050405020304" pitchFamily="18" charset="0"/>
                        </a:rPr>
                        <a:t>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a:effectLst/>
                          <a:latin typeface="微软雅黑" panose="020B0503020204020204" pitchFamily="34" charset="-122"/>
                          <a:ea typeface="微软雅黑" panose="020B0503020204020204" pitchFamily="34" charset="-122"/>
                          <a:cs typeface="Times New Roman" panose="02020603050405020304" pitchFamily="18" charset="0"/>
                        </a:rPr>
                        <a:t>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0.5</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LRE</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 b</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dirty="0">
                          <a:effectLst/>
                          <a:latin typeface="微软雅黑" panose="020B0503020204020204" pitchFamily="34" charset="-122"/>
                          <a:ea typeface="微软雅黑" panose="020B0503020204020204" pitchFamily="34" charset="-122"/>
                          <a:cs typeface="Times New Roman" panose="02020603050405020304" pitchFamily="18" charset="0"/>
                        </a:rPr>
                        <a:t>d</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dirty="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82189">
                <a:tc>
                  <a:txBody>
                    <a:bodyPr/>
                    <a:lstStyle/>
                    <a:p>
                      <a:pPr algn="l"/>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N-gram + CC</a:t>
                      </a:r>
                      <a:r>
                        <a:rPr lang="en-US" sz="1800" kern="100" baseline="30000">
                          <a:effectLst/>
                          <a:latin typeface="微软雅黑" panose="020B0503020204020204" pitchFamily="34" charset="-122"/>
                          <a:ea typeface="微软雅黑" panose="020B0503020204020204" pitchFamily="34" charset="-122"/>
                          <a:cs typeface="Times New Roman" panose="02020603050405020304" pitchFamily="18" charset="0"/>
                        </a:rPr>
                        <a:t> a</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0.1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800" kern="0" baseline="30000" dirty="0">
                          <a:effectLst/>
                          <a:latin typeface="微软雅黑" panose="020B0503020204020204" pitchFamily="34" charset="-122"/>
                          <a:ea typeface="微软雅黑" panose="020B0503020204020204" pitchFamily="34" charset="-122"/>
                          <a:cs typeface="Times New Roman" panose="02020603050405020304" pitchFamily="18" charset="0"/>
                        </a:rPr>
                        <a:t> d</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 name="Rectangle 1"/>
          <p:cNvSpPr>
            <a:spLocks noChangeArrowheads="1"/>
          </p:cNvSpPr>
          <p:nvPr/>
        </p:nvSpPr>
        <p:spPr bwMode="auto">
          <a:xfrm>
            <a:off x="4679281" y="1738060"/>
            <a:ext cx="3094116" cy="4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ctr" fontAlgn="base">
              <a:lnSpc>
                <a:spcPct val="150000"/>
              </a:lnSpc>
              <a:spcBef>
                <a:spcPct val="0"/>
              </a:spcBef>
              <a:spcAft>
                <a:spcPct val="0"/>
              </a:spcAft>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医学新词发现方法指标阈值</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95963" y="4511300"/>
            <a:ext cx="142090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关联置信度</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左右信息熵</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多语义词向量</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 </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无阈值</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509587" y="1080219"/>
            <a:ext cx="11172825" cy="458908"/>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本研究对三个指标的阈值遍历后确定表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的最优结果，各指标阈值如表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516728" y="5541182"/>
            <a:ext cx="11172825" cy="87440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当结合关联置信度和左右信息熵，主要依靠关联置信度过滤候选词。当在关联置信度和左右信息熵的基础上结合多语义词向量时，多语义词向量的阈值也较高，说明多语义词向量对新词的发现起重要作用。</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4352474"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医学新词发现方法效果</a:t>
            </a:r>
            <a:endPar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943566" y="2087258"/>
          <a:ext cx="10067364" cy="1185460"/>
        </p:xfrm>
        <a:graphic>
          <a:graphicData uri="http://schemas.openxmlformats.org/drawingml/2006/table">
            <a:tbl>
              <a:tblPr firstRow="1" firstCol="1" bandRow="1">
                <a:tableStyleId>{3B4B98B0-60AC-42C2-AFA5-B58CD77FA1E5}</a:tableStyleId>
              </a:tblPr>
              <a:tblGrid>
                <a:gridCol w="4286662"/>
                <a:gridCol w="2021472"/>
                <a:gridCol w="1828952"/>
                <a:gridCol w="1930278"/>
              </a:tblGrid>
              <a:tr h="296365">
                <a:tc>
                  <a:txBody>
                    <a:bodyPr/>
                    <a:lstStyle/>
                    <a:p>
                      <a:pPr algn="ctr"/>
                      <a:r>
                        <a:rPr lang="zh-CN" altLang="zh-CN" sz="1800" kern="100" dirty="0">
                          <a:effectLst/>
                          <a:latin typeface="微软雅黑" panose="020B0503020204020204" pitchFamily="34" charset="-122"/>
                          <a:ea typeface="微软雅黑" panose="020B0503020204020204" pitchFamily="34" charset="-122"/>
                        </a:rPr>
                        <a:t>医学新词发现方法</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Precision</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Recall</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F1-score</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6365">
                <a:tc>
                  <a:txBody>
                    <a:bodyPr/>
                    <a:lstStyle/>
                    <a:p>
                      <a:pPr algn="l"/>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N-gram + CC</a:t>
                      </a:r>
                      <a:r>
                        <a:rPr lang="en-US" sz="1800" kern="100" baseline="30000">
                          <a:effectLst/>
                          <a:latin typeface="微软雅黑" panose="020B0503020204020204" pitchFamily="34" charset="-122"/>
                          <a:ea typeface="微软雅黑" panose="020B0503020204020204" pitchFamily="34" charset="-122"/>
                          <a:cs typeface="Times New Roman" panose="02020603050405020304" pitchFamily="18" charset="0"/>
                        </a:rPr>
                        <a:t> a</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 + LRE</a:t>
                      </a:r>
                      <a:r>
                        <a:rPr lang="en-US" sz="1800" kern="100" baseline="30000">
                          <a:effectLst/>
                          <a:latin typeface="微软雅黑" panose="020B0503020204020204" pitchFamily="34" charset="-122"/>
                          <a:ea typeface="微软雅黑" panose="020B0503020204020204" pitchFamily="34" charset="-122"/>
                          <a:cs typeface="Times New Roman" panose="02020603050405020304" pitchFamily="18" charset="0"/>
                        </a:rPr>
                        <a:t> b</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 + MV</a:t>
                      </a:r>
                      <a:r>
                        <a:rPr lang="en-US" sz="1800" kern="100" baseline="30000">
                          <a:effectLst/>
                          <a:latin typeface="微软雅黑" panose="020B0503020204020204" pitchFamily="34" charset="-122"/>
                          <a:ea typeface="微软雅黑" panose="020B0503020204020204" pitchFamily="34" charset="-122"/>
                          <a:cs typeface="Times New Roman" panose="02020603050405020304" pitchFamily="18" charset="0"/>
                        </a:rPr>
                        <a:t> c</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8.04</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24.23</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12.0</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6365">
                <a:tc>
                  <a:txBody>
                    <a:bodyPr/>
                    <a:lstStyle/>
                    <a:p>
                      <a:pPr algn="l"/>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N-gram + PMI</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3.0</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63500"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3.5</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63500"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3.29</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296365">
                <a:tc>
                  <a:txBody>
                    <a:bodyPr/>
                    <a:lstStyle/>
                    <a:p>
                      <a:pPr algn="l"/>
                      <a:r>
                        <a:rPr 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N-gram + PMI</a:t>
                      </a:r>
                      <a:r>
                        <a:rPr lang="en-US" sz="1800" kern="100" baseline="30000" dirty="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0.68</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73.38</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63500" algn="ctr"/>
                      <a:r>
                        <a:rPr 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1.3</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 name="Rectangle 1"/>
          <p:cNvSpPr>
            <a:spLocks noChangeArrowheads="1"/>
          </p:cNvSpPr>
          <p:nvPr/>
        </p:nvSpPr>
        <p:spPr bwMode="auto">
          <a:xfrm>
            <a:off x="4350895" y="1625458"/>
            <a:ext cx="3504486" cy="4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ctr" fontAlgn="base">
              <a:lnSpc>
                <a:spcPct val="150000"/>
              </a:lnSpc>
              <a:spcBef>
                <a:spcPct val="0"/>
              </a:spcBef>
              <a:spcAft>
                <a:spcPct val="0"/>
              </a:spcAft>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医学新词发现方法对比实验结果</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943566" y="3329101"/>
            <a:ext cx="142090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关联置信度</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左右信息熵</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多语义词向量</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 </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无阈值</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509581" y="1067525"/>
            <a:ext cx="11044839" cy="458908"/>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本研究方法与现有方法进行对比实验，结果如表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509582" y="4190415"/>
            <a:ext cx="11044838" cy="1859292"/>
          </a:xfrm>
          <a:prstGeom prst="rect">
            <a:avLst/>
          </a:prstGeom>
          <a:noFill/>
        </p:spPr>
        <p:txBody>
          <a:bodyPr wrap="square">
            <a:spAutoFit/>
          </a:bodyPr>
          <a:lstStyle/>
          <a:p>
            <a:pPr marL="285750" indent="-285750" algn="just">
              <a:lnSpc>
                <a:spcPct val="150000"/>
              </a:lnSpc>
              <a:spcAft>
                <a:spcPts val="1200"/>
              </a:spcAft>
              <a:buClr>
                <a:schemeClr val="accent1"/>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互信息与改进互信息的新词发现效果不如本研究方法出色，</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值分别低于本研究方法</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8.79%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10.73%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，虽然改进互信息的方法召回率较高，为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73%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多，但其精确率过低，整体效果较差。</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Clr>
                <a:schemeClr val="accent1"/>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本研究算法</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值较低，为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12.08%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，但目前新词发现算法的效果均较低，针对微博语料的新词发现算法</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值目前在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16%-27.11%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左右</a:t>
            </a:r>
            <a:r>
              <a:rPr lang="en-US" altLang="zh-CN" kern="100" baseline="30000" dirty="0">
                <a:latin typeface="Times New Roman" panose="02020603050405020304" pitchFamily="18" charset="0"/>
                <a:ea typeface="宋体" panose="02010600030101010101" pitchFamily="2" charset="-122"/>
                <a:cs typeface="Times New Roman" panose="02020603050405020304" pitchFamily="18" charset="0"/>
              </a:rPr>
              <a:t>[1-3]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0" y="6280919"/>
            <a:ext cx="11554420" cy="577081"/>
          </a:xfrm>
          <a:prstGeom prst="rect">
            <a:avLst/>
          </a:prstGeom>
          <a:noFill/>
        </p:spPr>
        <p:txBody>
          <a:bodyPr wrap="square">
            <a:spAutoFit/>
          </a:bodyPr>
          <a:lstStyle/>
          <a:p>
            <a:pPr algn="just"/>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050" kern="100" dirty="0">
                <a:latin typeface="Times New Roman" panose="02020603050405020304" pitchFamily="18" charset="0"/>
                <a:ea typeface="宋体" panose="02010600030101010101" pitchFamily="2" charset="-122"/>
                <a:cs typeface="Times New Roman" panose="02020603050405020304" pitchFamily="18" charset="0"/>
              </a:rPr>
              <a:t>李文坤</a:t>
            </a: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latin typeface="Times New Roman" panose="02020603050405020304" pitchFamily="18" charset="0"/>
                <a:ea typeface="宋体" panose="02010600030101010101" pitchFamily="2" charset="-122"/>
                <a:cs typeface="Times New Roman" panose="02020603050405020304" pitchFamily="18" charset="0"/>
              </a:rPr>
              <a:t>张仰森</a:t>
            </a: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latin typeface="Times New Roman" panose="02020603050405020304" pitchFamily="18" charset="0"/>
                <a:ea typeface="宋体" panose="02010600030101010101" pitchFamily="2" charset="-122"/>
                <a:cs typeface="Times New Roman" panose="02020603050405020304" pitchFamily="18" charset="0"/>
              </a:rPr>
              <a:t>陈若愚</a:t>
            </a: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latin typeface="Times New Roman" panose="02020603050405020304" pitchFamily="18" charset="0"/>
                <a:ea typeface="宋体" panose="02010600030101010101" pitchFamily="2" charset="-122"/>
                <a:cs typeface="Times New Roman" panose="02020603050405020304" pitchFamily="18" charset="0"/>
              </a:rPr>
              <a:t>基于词内部结合度和边界自由度的新词发现</a:t>
            </a: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[J]. </a:t>
            </a:r>
            <a:r>
              <a:rPr lang="zh-CN" altLang="zh-CN" sz="1050" kern="100" dirty="0">
                <a:latin typeface="Times New Roman" panose="02020603050405020304" pitchFamily="18" charset="0"/>
                <a:ea typeface="宋体" panose="02010600030101010101" pitchFamily="2" charset="-122"/>
                <a:cs typeface="Times New Roman" panose="02020603050405020304" pitchFamily="18" charset="0"/>
              </a:rPr>
              <a:t>计算机应用研究</a:t>
            </a:r>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 2015,32(8):2302-2304.</a:t>
            </a:r>
            <a:endParaRPr lang="zh-CN" altLang="zh-CN" sz="1050" kern="100" dirty="0">
              <a:latin typeface="等线" panose="02010600030101010101" charset="-122"/>
              <a:cs typeface="Times New Roman" panose="02020603050405020304" pitchFamily="18" charset="0"/>
            </a:endParaRPr>
          </a:p>
          <a:p>
            <a:pPr algn="just"/>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徐豪杰</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吴新丽</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杨文珍</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等</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基于改进</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PMI</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和最小邻接熵结合策略的未登录词识别</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[J].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计算机系统应用</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2020,29(6):181-188.</a:t>
            </a:r>
            <a:endPar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050" kern="100"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Jia Y, Liu L, Chen H, et al. A Chinese unknown word recognition method for micro-blog short text based on improved FP-growth[J]. Pattern Analysis and Applications, 2020,23.</a:t>
            </a:r>
            <a:endParaRPr lang="zh-CN" altLang="zh-CN" sz="105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85779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医学新词发现方法的应用</a:t>
            </a:r>
            <a:r>
              <a:rPr lang="en-US" alt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a:t>
            </a:r>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以医学分词为例</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1"/>
          <p:cNvSpPr>
            <a:spLocks noChangeArrowheads="1"/>
          </p:cNvSpPr>
          <p:nvPr/>
        </p:nvSpPr>
        <p:spPr bwMode="auto">
          <a:xfrm>
            <a:off x="4159499" y="3100398"/>
            <a:ext cx="3914854" cy="4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ctr" fontAlgn="base">
              <a:lnSpc>
                <a:spcPct val="150000"/>
              </a:lnSpc>
              <a:spcBef>
                <a:spcPct val="0"/>
              </a:spcBef>
              <a:spcAft>
                <a:spcPct val="0"/>
              </a:spcAft>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不同分词方法下的医学分词结果对比</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393718" y="912367"/>
            <a:ext cx="11272363" cy="2038507"/>
          </a:xfrm>
          <a:prstGeom prst="rect">
            <a:avLst/>
          </a:prstGeom>
          <a:noFill/>
        </p:spPr>
        <p:txBody>
          <a:bodyPr wrap="square">
            <a:spAutoFit/>
          </a:bodyPr>
          <a:lstStyle/>
          <a:p>
            <a:pPr marL="285750" indent="-285750">
              <a:lnSpc>
                <a:spcPct val="150000"/>
              </a:lnSpc>
              <a:spcAft>
                <a:spcPts val="1200"/>
              </a:spcAft>
              <a:buClr>
                <a:schemeClr val="accent1"/>
              </a:buClr>
              <a:buFont typeface="Wingdings" panose="05000000000000000000" pitchFamily="2" charset="2"/>
              <a:buChar char="n"/>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虽然目前新词发现算法的</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效果</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较低，但识别出的医学新词对于</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以医学分词为基础的下游任务及</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医学术语的补充具有重要帮助。</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本研究对医学新词发现的应用进行了讨论，以医学分词为例，本研究对比</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jieba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pkuseg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、加入医学新词的</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pkuseg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的分词效果，结果如表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所示。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表格 1"/>
          <p:cNvGraphicFramePr>
            <a:graphicFrameLocks noGrp="1"/>
          </p:cNvGraphicFramePr>
          <p:nvPr/>
        </p:nvGraphicFramePr>
        <p:xfrm>
          <a:off x="662265" y="3583497"/>
          <a:ext cx="10867469" cy="1340248"/>
        </p:xfrm>
        <a:graphic>
          <a:graphicData uri="http://schemas.openxmlformats.org/drawingml/2006/table">
            <a:tbl>
              <a:tblPr firstRow="1" firstCol="1" bandRow="1">
                <a:tableStyleId>{3B4B98B0-60AC-42C2-AFA5-B58CD77FA1E5}</a:tableStyleId>
              </a:tblPr>
              <a:tblGrid>
                <a:gridCol w="2485975"/>
                <a:gridCol w="1107754"/>
                <a:gridCol w="1351430"/>
                <a:gridCol w="1324535"/>
                <a:gridCol w="1647265"/>
                <a:gridCol w="1257300"/>
                <a:gridCol w="1693210"/>
              </a:tblGrid>
              <a:tr h="335062">
                <a:tc>
                  <a:txBody>
                    <a:bodyPr/>
                    <a:lstStyle/>
                    <a:p>
                      <a:pPr algn="ctr"/>
                      <a:r>
                        <a:rPr lang="zh-CN" sz="1800" kern="0">
                          <a:effectLst/>
                          <a:latin typeface="微软雅黑" panose="020B0503020204020204" pitchFamily="34" charset="-122"/>
                          <a:ea typeface="微软雅黑" panose="020B0503020204020204" pitchFamily="34" charset="-122"/>
                        </a:rPr>
                        <a:t>分词方法</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800" kern="0">
                          <a:effectLst/>
                          <a:latin typeface="微软雅黑" panose="020B0503020204020204" pitchFamily="34" charset="-122"/>
                          <a:ea typeface="微软雅黑" panose="020B0503020204020204" pitchFamily="34" charset="-122"/>
                        </a:rPr>
                        <a:t>总词数</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800" kern="0" dirty="0">
                          <a:effectLst/>
                          <a:latin typeface="微软雅黑" panose="020B0503020204020204" pitchFamily="34" charset="-122"/>
                          <a:ea typeface="微软雅黑" panose="020B0503020204020204" pitchFamily="34" charset="-122"/>
                        </a:rPr>
                        <a:t>正确分词数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800" kern="0">
                          <a:effectLst/>
                          <a:latin typeface="微软雅黑" panose="020B0503020204020204" pitchFamily="34" charset="-122"/>
                          <a:ea typeface="微软雅黑" panose="020B0503020204020204" pitchFamily="34" charset="-122"/>
                        </a:rPr>
                        <a:t>错误分次数</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Precision</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Recall</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en-US" sz="1800" kern="100" dirty="0">
                          <a:effectLst/>
                          <a:latin typeface="微软雅黑" panose="020B0503020204020204" pitchFamily="34" charset="-122"/>
                          <a:ea typeface="微软雅黑" panose="020B0503020204020204" pitchFamily="34" charset="-122"/>
                        </a:rPr>
                        <a:t>F1-score</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335062">
                <a:tc>
                  <a:txBody>
                    <a:bodyPr/>
                    <a:lstStyle/>
                    <a:p>
                      <a:pPr algn="ctr"/>
                      <a:r>
                        <a:rPr lang="en-US" sz="1800" kern="0" dirty="0">
                          <a:effectLst/>
                          <a:latin typeface="微软雅黑" panose="020B0503020204020204" pitchFamily="34" charset="-122"/>
                          <a:ea typeface="微软雅黑" panose="020B0503020204020204" pitchFamily="34" charset="-122"/>
                        </a:rPr>
                        <a:t>new word + </a:t>
                      </a:r>
                      <a:r>
                        <a:rPr lang="en-US" sz="1800" kern="0" dirty="0" err="1">
                          <a:effectLst/>
                          <a:latin typeface="微软雅黑" panose="020B0503020204020204" pitchFamily="34" charset="-122"/>
                          <a:ea typeface="微软雅黑" panose="020B0503020204020204" pitchFamily="34" charset="-122"/>
                        </a:rPr>
                        <a:t>pkuseg</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253292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233007</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49852</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85.22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92.79</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88.84</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335062">
                <a:tc>
                  <a:txBody>
                    <a:bodyPr/>
                    <a:lstStyle/>
                    <a:p>
                      <a:pPr algn="ctr"/>
                      <a:r>
                        <a:rPr lang="en-US" sz="1800" kern="0">
                          <a:effectLst/>
                          <a:latin typeface="微软雅黑" panose="020B0503020204020204" pitchFamily="34" charset="-122"/>
                          <a:ea typeface="微软雅黑" panose="020B0503020204020204" pitchFamily="34" charset="-122"/>
                        </a:rPr>
                        <a:t>pkuseg</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253292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235026</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40761</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82.38</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91.99</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86.92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335062">
                <a:tc>
                  <a:txBody>
                    <a:bodyPr/>
                    <a:lstStyle/>
                    <a:p>
                      <a:pPr algn="ctr"/>
                      <a:r>
                        <a:rPr lang="en-US" sz="1800" kern="0">
                          <a:effectLst/>
                          <a:latin typeface="微软雅黑" panose="020B0503020204020204" pitchFamily="34" charset="-122"/>
                          <a:ea typeface="微软雅黑" panose="020B0503020204020204" pitchFamily="34" charset="-122"/>
                        </a:rPr>
                        <a:t>jieba</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253292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202679</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103429</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66.21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a:effectLst/>
                          <a:latin typeface="微软雅黑" panose="020B0503020204020204" pitchFamily="34" charset="-122"/>
                          <a:ea typeface="微软雅黑" panose="020B0503020204020204" pitchFamily="34" charset="-122"/>
                        </a:rPr>
                        <a:t>80.02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800" kern="0" dirty="0">
                          <a:effectLst/>
                          <a:latin typeface="微软雅黑" panose="020B0503020204020204" pitchFamily="34" charset="-122"/>
                          <a:ea typeface="微软雅黑" panose="020B0503020204020204" pitchFamily="34" charset="-122"/>
                        </a:rPr>
                        <a:t>72.46</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9" name="文本框 8"/>
          <p:cNvSpPr txBox="1"/>
          <p:nvPr/>
        </p:nvSpPr>
        <p:spPr>
          <a:xfrm>
            <a:off x="393718" y="5349695"/>
            <a:ext cx="11359011" cy="961289"/>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加入医学新词的</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pkuseg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分词器的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F1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值对比</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jieba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pkuseg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分词器分别提高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16.38%</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1.92%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，说明</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本研究方法可有效提高医学分词准确率</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85779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医学新词发现方法的应用</a:t>
            </a:r>
            <a:r>
              <a:rPr lang="en-US" alt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a:t>
            </a:r>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以医学分词为例</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1"/>
          <p:cNvSpPr>
            <a:spLocks noChangeArrowheads="1"/>
          </p:cNvSpPr>
          <p:nvPr/>
        </p:nvSpPr>
        <p:spPr bwMode="auto">
          <a:xfrm>
            <a:off x="3553388" y="622558"/>
            <a:ext cx="4735592" cy="4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ctr" fontAlgn="base">
              <a:lnSpc>
                <a:spcPct val="150000"/>
              </a:lnSpc>
              <a:spcBef>
                <a:spcPct val="0"/>
              </a:spcBef>
              <a:spcAft>
                <a:spcPct val="0"/>
              </a:spcAft>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7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不同分词方法下的医学分词结果具体区别情况</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 name="表格 5"/>
          <p:cNvGraphicFramePr>
            <a:graphicFrameLocks noGrp="1"/>
          </p:cNvGraphicFramePr>
          <p:nvPr/>
        </p:nvGraphicFramePr>
        <p:xfrm>
          <a:off x="1091824" y="1040749"/>
          <a:ext cx="9658720" cy="5669280"/>
        </p:xfrm>
        <a:graphic>
          <a:graphicData uri="http://schemas.openxmlformats.org/drawingml/2006/table">
            <a:tbl>
              <a:tblPr firstRow="1" firstCol="1" bandRow="1">
                <a:tableStyleId>{3B4B98B0-60AC-42C2-AFA5-B58CD77FA1E5}</a:tableStyleId>
              </a:tblPr>
              <a:tblGrid>
                <a:gridCol w="1178364"/>
                <a:gridCol w="1962652"/>
                <a:gridCol w="6517704"/>
              </a:tblGrid>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序号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分词方法</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100">
                          <a:effectLst/>
                          <a:latin typeface="微软雅黑" panose="020B0503020204020204" pitchFamily="34" charset="-122"/>
                          <a:ea typeface="微软雅黑" panose="020B0503020204020204" pitchFamily="34" charset="-122"/>
                          <a:cs typeface="Times New Roman" panose="02020603050405020304" pitchFamily="18" charset="0"/>
                        </a:rPr>
                        <a:t>分词结果</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文本①</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2019</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新型冠状病毒奥密克戎变异株</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感染者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特征分析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2019|</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新型</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冠状病毒奥密克戎变异株感染者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特征</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分析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2019|</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新型</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冠状病毒</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奥密克戎</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变异</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株</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感染者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特征分析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文本②</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麻醉</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诱导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给予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丙泊酚</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氯化琥珀胆碱</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纳布啡注射液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静脉</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注射</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麻醉</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诱导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给予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丙泊酚</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氯化琥珀胆碱</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纳布啡</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静脉</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注射</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麻醉</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诱导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给予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丙泊酚</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氯化</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琥珀</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胆碱</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纳布</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啡</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静脉注射</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58666">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文本③</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不同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流派</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头皮</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小儿脑性瘫痪</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概况</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不同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流派</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头皮针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小儿脑性</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瘫痪</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概况</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不同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流派</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头皮</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针</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小儿</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脑性</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瘫痪</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临床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概况</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文本④</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耳后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切口</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去骨瓣减压术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重度</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创伤性</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脑损伤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研究进展</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耳后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切口</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去</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骨</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瓣减压术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重度</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创伤性</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脑</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损伤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进展</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耳后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切口</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去</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骨瓣</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减压</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重度</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创伤性</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脑损伤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研究进展</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文本⑤</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帕金森病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患者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血浆磷酸化</a:t>
                      </a:r>
                      <a:r>
                        <a:rPr lang="en-US"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α</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突触核蛋白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认知</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功能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关系</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帕金森病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患者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血浆磷酸化</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α|</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突触核蛋白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认知</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功能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关系</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帕金森病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患者</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血浆</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磷酸化</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|α|</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突触</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核蛋白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认知</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功能</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关系</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文本⑥</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卵巢非特异性类固醇细胞瘤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病例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报道</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文献</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复习</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卵巢</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非特异性</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类固醇细胞瘤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病例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报道</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文献</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复习</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卵巢</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非</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特异性</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类固醇</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细胞</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病例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报道</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文献</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复习</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腹腔型隐睾</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腹腔镜</a:t>
                      </a:r>
                      <a:r>
                        <a:rPr lang="en-US" sz="1200" b="1" kern="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二期</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|Fowler|-|Stephens|</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经验总结</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腹腔型</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隐睾</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腹腔</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镜</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期</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|Fowler|-|Stephens</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经验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总结</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腹腔</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型</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隐睾</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腹腔镜</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二期</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|Fowler|-|Stephens|</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术</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经验总结</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阿帕替尼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广泛期小细胞肺癌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一线</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维持</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效果</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评价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阿帕替尼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广泛期</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小细胞</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肺癌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一线</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维持</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效果</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评价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阿帕替</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尼</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广泛</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期小</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细胞</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肺癌</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一线</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及</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维持</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治疗</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效果</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评价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文本⑨</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司库奇尤单抗注射液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相关</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溃疡性结肠炎</a:t>
                      </a:r>
                      <a:endPar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司库奇</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尤</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单</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抗</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相关</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溃疡性结肠炎</a:t>
                      </a:r>
                      <a:endPar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司库</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奇</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尤</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单抗</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注射液</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相关</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溃疡性</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结肠炎</a:t>
                      </a:r>
                      <a:endPar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文本⑩</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kern="0">
                          <a:effectLst/>
                          <a:latin typeface="微软雅黑" panose="020B0503020204020204" pitchFamily="34" charset="-122"/>
                          <a:ea typeface="微软雅黑" panose="020B0503020204020204" pitchFamily="34" charset="-122"/>
                          <a:cs typeface="Times New Roman" panose="02020603050405020304" pitchFamily="18" charset="0"/>
                        </a:rPr>
                        <a:t>新词 </a:t>
                      </a: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肝炎性假瘤样滤泡树突细胞肉瘤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复发</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pkuseg</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肝炎性假瘤样</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滤泡树突细胞肉瘤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复发</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r h="179160">
                <a:tc>
                  <a:txBody>
                    <a:bodyPr/>
                    <a:lstStyle/>
                    <a:p>
                      <a:pPr algn="ctr"/>
                      <a:r>
                        <a:rPr lang="en-US" sz="1200" kern="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en-US" sz="1200" kern="0" dirty="0" err="1">
                          <a:effectLst/>
                          <a:latin typeface="微软雅黑" panose="020B0503020204020204" pitchFamily="34" charset="-122"/>
                          <a:ea typeface="微软雅黑" panose="020B0503020204020204" pitchFamily="34" charset="-122"/>
                          <a:cs typeface="Times New Roman" panose="02020603050405020304" pitchFamily="18" charset="0"/>
                        </a:rPr>
                        <a:t>jieba</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c>
                  <a:txBody>
                    <a:bodyPr/>
                    <a:lstStyle/>
                    <a:p>
                      <a:pPr algn="ct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肝炎</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性假瘤样</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滤泡</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树突</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细胞</a:t>
                      </a:r>
                      <a:r>
                        <a:rPr lang="en-US" sz="1200" b="1"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rPr>
                        <a:t>肉瘤</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复发</a:t>
                      </a:r>
                      <a:r>
                        <a:rPr lang="en-US" sz="1200" kern="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200" kern="0" dirty="0">
                          <a:effectLst/>
                          <a:latin typeface="微软雅黑" panose="020B0503020204020204" pitchFamily="34" charset="-122"/>
                          <a:ea typeface="微软雅黑" panose="020B0503020204020204" pitchFamily="34" charset="-122"/>
                          <a:cs typeface="Times New Roman" panose="02020603050405020304" pitchFamily="18" charset="0"/>
                        </a:rPr>
                        <a:t>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146" marR="56146" marT="0" marB="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33202" y="461473"/>
            <a:ext cx="7709317" cy="4339650"/>
          </a:xfrm>
          <a:prstGeom prst="rect">
            <a:avLst/>
          </a:prstGeom>
          <a:noFill/>
        </p:spPr>
        <p:txBody>
          <a:bodyPr wrap="square" rtlCol="0">
            <a:spAutoFit/>
          </a:bodyPr>
          <a:lstStyle/>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PART    </a:t>
            </a:r>
            <a:endPar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endParaRPr>
          </a:p>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  </a:t>
            </a:r>
            <a:r>
              <a:rPr lang="en-US" altLang="zh-CN" sz="11500" dirty="0">
                <a:solidFill>
                  <a:schemeClr val="bg1">
                    <a:lumMod val="95000"/>
                  </a:schemeClr>
                </a:solidFill>
                <a:latin typeface="思源黑体 CN Heavy" panose="020B0A00000000000000" pitchFamily="34" charset="-122"/>
                <a:ea typeface="思源黑体 CN Heavy" panose="020B0A00000000000000" pitchFamily="34" charset="-122"/>
              </a:rPr>
              <a:t>05</a:t>
            </a:r>
            <a:endParaRPr lang="zh-CN" altLang="en-US" sz="138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6415042" y="3288599"/>
            <a:ext cx="5127477"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2337050"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结论与展望</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示 2"/>
          <p:cNvGraphicFramePr/>
          <p:nvPr/>
        </p:nvGraphicFramePr>
        <p:xfrm>
          <a:off x="565657" y="1176355"/>
          <a:ext cx="11060685" cy="421565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文本框 5"/>
          <p:cNvSpPr txBox="1"/>
          <p:nvPr/>
        </p:nvSpPr>
        <p:spPr>
          <a:xfrm>
            <a:off x="735746" y="5579125"/>
            <a:ext cx="10890596" cy="961289"/>
          </a:xfrm>
          <a:prstGeom prst="rect">
            <a:avLst/>
          </a:prstGeom>
          <a:noFill/>
        </p:spPr>
        <p:txBody>
          <a:bodyPr wrap="square">
            <a:spAutoFit/>
          </a:bodyPr>
          <a:lstStyle/>
          <a:p>
            <a:pPr marL="342900" indent="-342900">
              <a:lnSpc>
                <a:spcPct val="150000"/>
              </a:lnSpc>
              <a:buClr>
                <a:schemeClr val="accent1"/>
              </a:buClr>
              <a:buFont typeface="Wingdings" panose="05000000000000000000" pitchFamily="2" charset="2"/>
              <a:buChar char="n"/>
            </a:pPr>
            <a:r>
              <a:rPr lang="zh-CN" altLang="zh-CN" sz="2000" dirty="0">
                <a:effectLst/>
                <a:ea typeface="微软雅黑" panose="020B0503020204020204" pitchFamily="34" charset="-122"/>
                <a:cs typeface="Times New Roman" panose="02020603050405020304" pitchFamily="18" charset="0"/>
              </a:rPr>
              <a:t>由于部分医学新词在文本中的出现频率较低，本研究方法目前很难从大量的文本中检测出低频新词。未来，或将针对低频医学新词发现进行进一步的研究。</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参考文献</a:t>
            </a:r>
            <a:endParaRPr lang="zh-CN" altLang="en-US" sz="2800" b="1" spc="450" dirty="0">
              <a:latin typeface="微软雅黑" panose="020B0503020204020204" pitchFamily="34" charset="-122"/>
              <a:ea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6161" y="958341"/>
            <a:ext cx="11651380" cy="5394682"/>
          </a:xfrm>
          <a:prstGeom prst="rect">
            <a:avLst/>
          </a:prstGeom>
          <a:noFill/>
        </p:spPr>
        <p:txBody>
          <a:bodyPr wrap="square">
            <a:spAutoFit/>
          </a:bodyPr>
          <a:lstStyle/>
          <a:p>
            <a:pPr algn="just">
              <a:lnSpc>
                <a:spcPct val="150000"/>
              </a:lnSpc>
            </a:pP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罗琼鹏</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彭馨葭</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语言学</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M].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南京</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南京大学出版社</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2019.</a:t>
            </a:r>
            <a:endParaRPr lang="en-US"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[2]</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Qian Y, Du Y, Deng X, et al. Detecting new Chinese words from massive domain texts with word embedding[J]. Journal of Information Science, 2018,45(2):196-211.</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[3]Chen X, Shi Z, Qiu X, et al. Adversarial Multi-Criteria Learning for Chinese Word Segmentation[C]//Proceedings of the 55th Annual Meeting of the Association for Computational Linguistics. Vancouver: Association for Computational Linguistics, 2017:1193-1203.</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[4]LILEIKYTE R, FRAGA-SILVA T, LAMEL L, et al. Effective keyword search for low-resourced conversational speech[C]//2017 IEEE International Conference on Acoustics, Speech and Signal Processing (ICASSP). New Orleans: IEEE Press, 2017:5785-5789. </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[5]SHEIKH I, FOHR D, ILLINA I, et al. Modelling Semantic Context of OOV Words in Large Vocabulary Continuous Speech Recognition[J]. IEEE/ACM Transactions on Audio, Speech, and Language Processing, 2017,25(3):589-610.</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[6]Huang C, Zhao H. Chinese word segmentation: A decade review[J]. Journal of Chinese Information Processing, 2007,21(3):8-19.</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en-US"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[42]DEVLIN J, MING-WEI C, LEE K, et al. BERT: Pre-training of Deep Bidirectional Transformers for Language Understanding[Z]. Ithaca: Cornell University Library, arXiv.org, 20194171-4186.</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[43]</a:t>
            </a:r>
            <a:r>
              <a:rPr lang="en-GB" altLang="zh-CN" sz="1100" dirty="0" err="1">
                <a:latin typeface="微软雅黑" panose="020B0503020204020204" pitchFamily="34" charset="-122"/>
                <a:ea typeface="微软雅黑" panose="020B0503020204020204" pitchFamily="34" charset="-122"/>
                <a:cs typeface="Times New Roman" panose="02020603050405020304" pitchFamily="18" charset="0"/>
              </a:rPr>
              <a:t>Weijie</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 Wang, </a:t>
            </a:r>
            <a:r>
              <a:rPr lang="en-GB" altLang="zh-CN" sz="1100" dirty="0" err="1">
                <a:latin typeface="微软雅黑" panose="020B0503020204020204" pitchFamily="34" charset="-122"/>
                <a:ea typeface="微软雅黑" panose="020B0503020204020204" pitchFamily="34" charset="-122"/>
                <a:cs typeface="Times New Roman" panose="02020603050405020304" pitchFamily="18" charset="0"/>
              </a:rPr>
              <a:t>Xiaoying</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 Li, </a:t>
            </a:r>
            <a:r>
              <a:rPr lang="en-GB" altLang="zh-CN" sz="1100" dirty="0" err="1">
                <a:latin typeface="微软雅黑" panose="020B0503020204020204" pitchFamily="34" charset="-122"/>
                <a:ea typeface="微软雅黑" panose="020B0503020204020204" pitchFamily="34" charset="-122"/>
                <a:cs typeface="Times New Roman" panose="02020603050405020304" pitchFamily="18" charset="0"/>
              </a:rPr>
              <a:t>Huiling</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 Ren, Dongping Gao, An Fang. Chinese Clinical Named Entity Recognition From Electronic Medical Records Based on </a:t>
            </a:r>
            <a:r>
              <a:rPr lang="en-GB" altLang="zh-CN" sz="1100" dirty="0" err="1">
                <a:latin typeface="微软雅黑" panose="020B0503020204020204" pitchFamily="34" charset="-122"/>
                <a:ea typeface="微软雅黑" panose="020B0503020204020204" pitchFamily="34" charset="-122"/>
                <a:cs typeface="Times New Roman" panose="02020603050405020304" pitchFamily="18" charset="0"/>
              </a:rPr>
              <a:t>Multisemantic</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 Features by Using Robustly Optimized Bidirectional Encoder Representation From Transformers Pretraining Approach Whole Word Masking and Convolutional Neural Networks: Model Development and Validation[J]. JMIR Medical Informatics, 2023;11:e44597.</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[44]</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李文坤</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张仰森</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陈若愚</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基于词内部结合度和边界自由度的新词发现</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J].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计算机应用研究</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2015,32(8):2302-2304.</a:t>
            </a:r>
            <a:endParaRPr lang="en-US"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[45]</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Jia Y, Liu L, Chen H, et al. A Chinese unknown word recognition method for micro-blog short text based on improved FP-growth[J]. Pattern Analysis and Applications, 2020,23.</a:t>
            </a:r>
            <a:endParaRPr lang="en-GB" altLang="zh-CN" sz="1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[46]</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郭理</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张恒旭</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王嘉岐</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基于</a:t>
            </a:r>
            <a:r>
              <a:rPr lang="en-GB" altLang="zh-CN" sz="1100" dirty="0" err="1">
                <a:latin typeface="微软雅黑" panose="020B0503020204020204" pitchFamily="34" charset="-122"/>
                <a:ea typeface="微软雅黑" panose="020B0503020204020204" pitchFamily="34" charset="-122"/>
                <a:cs typeface="Times New Roman" panose="02020603050405020304" pitchFamily="18" charset="0"/>
              </a:rPr>
              <a:t>Trie</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树的词语左右熵和互信息新词发现算法</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100" dirty="0">
                <a:latin typeface="微软雅黑" panose="020B0503020204020204" pitchFamily="34" charset="-122"/>
                <a:ea typeface="微软雅黑" panose="020B0503020204020204" pitchFamily="34" charset="-122"/>
                <a:cs typeface="Times New Roman" panose="02020603050405020304" pitchFamily="18" charset="0"/>
              </a:rPr>
              <a:t>J]. </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现代电子技术</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2020,43(6):65-69.</a:t>
            </a:r>
            <a:endParaRPr lang="en-US" altLang="zh-CN"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29011" y="2526079"/>
            <a:ext cx="5940487" cy="1938992"/>
          </a:xfrm>
          <a:prstGeom prst="rect">
            <a:avLst/>
          </a:prstGeom>
          <a:noFill/>
        </p:spPr>
        <p:txBody>
          <a:bodyPr wrap="square" rtlCol="0">
            <a:spAutoFit/>
          </a:bodyPr>
          <a:lstStyle/>
          <a:p>
            <a:pPr algn="just">
              <a:defRPr/>
            </a:pPr>
            <a:r>
              <a:rPr lang="zh-CN" altLang="en-US" sz="6000" b="1" kern="100"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sym typeface="+mn-ea"/>
              </a:rPr>
              <a:t>请各位专家老师</a:t>
            </a:r>
            <a:endParaRPr lang="en-US" altLang="zh-CN" sz="6000" b="1" kern="100"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defRPr/>
            </a:pPr>
            <a:r>
              <a:rPr lang="zh-CN" altLang="en-US" sz="6000" b="1" kern="100"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sym typeface="+mn-ea"/>
              </a:rPr>
              <a:t>批评指正！</a:t>
            </a:r>
            <a:endParaRPr lang="en-US" altLang="zh-CN" sz="6000" b="1" kern="100"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29011" y="5737067"/>
            <a:ext cx="3599815" cy="368300"/>
          </a:xfrm>
          <a:prstGeom prst="rect">
            <a:avLst/>
          </a:prstGeom>
          <a:noFill/>
        </p:spPr>
        <p:txBody>
          <a:bodyPr wrap="square" rtlCol="0">
            <a:spAutoFit/>
          </a:bodyPr>
          <a:lstStyle/>
          <a:p>
            <a:r>
              <a:rPr lang="zh-CN" altLang="en-US"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时    间：</a:t>
            </a:r>
            <a:r>
              <a:rPr lang="en-US" altLang="zh-CN"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dirty="0">
              <a:solidFill>
                <a:srgbClr val="1B509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33202" y="461473"/>
            <a:ext cx="7709317" cy="4339650"/>
          </a:xfrm>
          <a:prstGeom prst="rect">
            <a:avLst/>
          </a:prstGeom>
          <a:noFill/>
        </p:spPr>
        <p:txBody>
          <a:bodyPr wrap="square" rtlCol="0">
            <a:spAutoFit/>
          </a:bodyPr>
          <a:lstStyle/>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PART    </a:t>
            </a:r>
            <a:endPar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endParaRPr>
          </a:p>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  </a:t>
            </a:r>
            <a:r>
              <a:rPr lang="en-US" altLang="zh-CN" sz="11500" dirty="0">
                <a:solidFill>
                  <a:schemeClr val="bg1">
                    <a:lumMod val="95000"/>
                  </a:schemeClr>
                </a:solidFill>
                <a:latin typeface="思源黑体 CN Heavy" panose="020B0A00000000000000" pitchFamily="34" charset="-122"/>
                <a:ea typeface="思源黑体 CN Heavy" panose="020B0A00000000000000" pitchFamily="34" charset="-122"/>
              </a:rPr>
              <a:t>01</a:t>
            </a:r>
            <a:endParaRPr lang="zh-CN" altLang="en-US" sz="138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6415042" y="3234812"/>
            <a:ext cx="5127477"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rPr>
              <a:t>背景介绍</a:t>
            </a:r>
            <a:endPar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背景介绍</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4" name="矩形 3"/>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718" y="1050284"/>
            <a:ext cx="11366954" cy="2461700"/>
          </a:xfrm>
          <a:prstGeom prst="rect">
            <a:avLst/>
          </a:prstGeom>
          <a:noFill/>
        </p:spPr>
        <p:txBody>
          <a:bodyPr wrap="square">
            <a:spAutoFit/>
          </a:bodyPr>
          <a:lstStyle/>
          <a:p>
            <a:pPr marL="285750" indent="-285750">
              <a:lnSpc>
                <a:spcPct val="20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目前中文分词存在两个重要挑战，</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歧义问题</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新词问题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200000"/>
              </a:lnSpc>
              <a:buClr>
                <a:schemeClr val="accent1"/>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的中文分词错误由</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新词</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造成</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200000"/>
              </a:lnSpc>
              <a:buClr>
                <a:schemeClr val="accent1"/>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曾有研究表明</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因新词造成的错误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比</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36195">
              <a:lnSpc>
                <a:spcPct val="200000"/>
              </a:lnSpc>
              <a:buClr>
                <a:schemeClr val="accent1"/>
              </a:buCl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因歧义造成的错误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倍以上</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93718" y="3890513"/>
            <a:ext cx="11152192" cy="2467599"/>
          </a:xfrm>
          <a:prstGeom prst="rect">
            <a:avLst/>
          </a:prstGeom>
          <a:noFill/>
        </p:spPr>
        <p:txBody>
          <a:bodyPr wrap="square">
            <a:spAutoFit/>
          </a:bodyPr>
          <a:lstStyle/>
          <a:p>
            <a:pPr marL="285750" indent="-285750">
              <a:lnSpc>
                <a:spcPct val="200000"/>
              </a:lnSpc>
              <a:buClr>
                <a:schemeClr val="accent1"/>
              </a:buClr>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新词</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通常对</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一些</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概念的表达更为精确</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更具有类别属性</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从文本中发现新词</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200000"/>
              </a:lnSpc>
              <a:buClr>
                <a:schemeClr val="accent1"/>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提高人们</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语言表达能力</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，解决词语切分时遇到的</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歧义问题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200000"/>
              </a:lnSpc>
              <a:buClr>
                <a:schemeClr val="accent1"/>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提高</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文本向量空间模型的表达能力</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，提高</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中文分词准确率，</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进而提高</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以分词为基础的下游任务</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p>
        </p:txBody>
      </p:sp>
      <p:grpSp>
        <p:nvGrpSpPr>
          <p:cNvPr id="14" name="组合 13"/>
          <p:cNvGrpSpPr/>
          <p:nvPr/>
        </p:nvGrpSpPr>
        <p:grpSpPr>
          <a:xfrm>
            <a:off x="6622388" y="1601155"/>
            <a:ext cx="5442926" cy="1605420"/>
            <a:chOff x="6374563" y="2834694"/>
            <a:chExt cx="5442926" cy="1605420"/>
          </a:xfrm>
        </p:grpSpPr>
        <p:sp>
          <p:nvSpPr>
            <p:cNvPr id="12" name="云形 11"/>
            <p:cNvSpPr/>
            <p:nvPr/>
          </p:nvSpPr>
          <p:spPr>
            <a:xfrm>
              <a:off x="6374563" y="2834694"/>
              <a:ext cx="5442926" cy="1605420"/>
            </a:xfrm>
            <a:prstGeom prst="cloud">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065333" y="3037239"/>
              <a:ext cx="4479055" cy="1200329"/>
            </a:xfrm>
            <a:prstGeom prst="rect">
              <a:avLst/>
            </a:prstGeom>
            <a:noFill/>
          </p:spPr>
          <p:txBody>
            <a:bodyPr wrap="square">
              <a:spAutoFit/>
            </a:bodyPr>
            <a:lstStyle/>
            <a:p>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新词</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是指随社会发展而新出现的词语或原有词语被赋予新的含义</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，未登录词是指在当前词典中没有出现的词，新词亦属于未登录词，一般研究对此不作区分</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背景介绍</a:t>
            </a:r>
            <a:endParaRPr lang="zh-CN" alt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4" name="矩形 3"/>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8403" y="1206031"/>
            <a:ext cx="11075193" cy="1135054"/>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科技文献是最先反映学科领域前沿信息的载体，随医学水平的快速发展，大量医学领域最新研究进展在网络率先发表，</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医学新词不断涌现。</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474159" y="2666903"/>
            <a:ext cx="8980412" cy="3700025"/>
            <a:chOff x="5843076" y="3546692"/>
            <a:chExt cx="6219264" cy="2193635"/>
          </a:xfrm>
        </p:grpSpPr>
        <p:sp>
          <p:nvSpPr>
            <p:cNvPr id="8" name="云形 7"/>
            <p:cNvSpPr/>
            <p:nvPr/>
          </p:nvSpPr>
          <p:spPr>
            <a:xfrm>
              <a:off x="5843076" y="3546692"/>
              <a:ext cx="6219264" cy="2193635"/>
            </a:xfrm>
            <a:prstGeom prst="cloud">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587101" y="3871046"/>
              <a:ext cx="4984378" cy="1441526"/>
            </a:xfrm>
            <a:prstGeom prst="rect">
              <a:avLst/>
            </a:prstGeom>
            <a:noFill/>
          </p:spPr>
          <p:txBody>
            <a:bodyPr wrap="square">
              <a:spAutoFit/>
            </a:bodyPr>
            <a:lstStyle/>
            <a:p>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年中国生物医学文献数据库（</a:t>
              </a:r>
              <a:r>
                <a:rPr lang="en-US" altLang="zh-CN" sz="24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SinoMed</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更新</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中文文摘</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56</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万余篇</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，中国国家卫生健康委印发的</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常用临床医学名词（</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年版）</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国家基本药物目录（</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年版）</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等术语体系时隔多年，</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许多最新医学术语仍未被纳入词典库、知识库，</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医学术语内容更新进度滞后</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33202" y="461473"/>
            <a:ext cx="7709317" cy="4339650"/>
          </a:xfrm>
          <a:prstGeom prst="rect">
            <a:avLst/>
          </a:prstGeom>
          <a:noFill/>
        </p:spPr>
        <p:txBody>
          <a:bodyPr wrap="square" rtlCol="0">
            <a:spAutoFit/>
          </a:bodyPr>
          <a:lstStyle/>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PART    </a:t>
            </a:r>
            <a:endPar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endParaRPr>
          </a:p>
          <a:p>
            <a:r>
              <a:rPr lang="en-US" altLang="zh-CN" sz="13800" dirty="0">
                <a:solidFill>
                  <a:schemeClr val="bg1">
                    <a:lumMod val="95000"/>
                  </a:schemeClr>
                </a:solidFill>
                <a:latin typeface="思源黑体 CN Heavy" panose="020B0A00000000000000" pitchFamily="34" charset="-122"/>
                <a:ea typeface="思源黑体 CN Heavy" panose="020B0A00000000000000" pitchFamily="34" charset="-122"/>
              </a:rPr>
              <a:t>  </a:t>
            </a:r>
            <a:r>
              <a:rPr lang="en-US" altLang="zh-CN" sz="11500" dirty="0">
                <a:solidFill>
                  <a:schemeClr val="bg1">
                    <a:lumMod val="95000"/>
                  </a:schemeClr>
                </a:solidFill>
                <a:latin typeface="思源黑体 CN Heavy" panose="020B0A00000000000000" pitchFamily="34" charset="-122"/>
                <a:ea typeface="思源黑体 CN Heavy" panose="020B0A00000000000000" pitchFamily="34" charset="-122"/>
              </a:rPr>
              <a:t>02</a:t>
            </a:r>
            <a:endParaRPr lang="zh-CN" altLang="en-US" sz="138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8" name="文本框 7"/>
          <p:cNvSpPr txBox="1"/>
          <p:nvPr/>
        </p:nvSpPr>
        <p:spPr>
          <a:xfrm>
            <a:off x="6415042" y="3288599"/>
            <a:ext cx="5127477"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rPr>
              <a:t>相关研究</a:t>
            </a:r>
            <a:endParaRPr lang="zh-CN" altLang="en-US" sz="6000" b="1" spc="213" dirty="0">
              <a:solidFill>
                <a:srgbClr val="1E5293"/>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相关研究</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83682" y="2109099"/>
            <a:ext cx="11261109" cy="499624"/>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有监督的新词发现方法</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1288676" y="3065903"/>
            <a:ext cx="9614648" cy="2807948"/>
          </a:xfrm>
          <a:prstGeom prst="rect">
            <a:avLst/>
          </a:prstGeom>
          <a:noFill/>
        </p:spPr>
        <p:txBody>
          <a:bodyPr wrap="square">
            <a:spAutoFit/>
          </a:bodyPr>
          <a:lstStyle/>
          <a:p>
            <a:pPr marL="342900" indent="-342900">
              <a:lnSpc>
                <a:spcPct val="150000"/>
              </a:lnSpc>
              <a:buClr>
                <a:schemeClr val="accent1"/>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实质是将新词发现作为序列标注任务，使用支持向量机、隐马尔可夫模型、条件随机场等利用特征词对分类器进行训练，判断某个词是否是新词。</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accent1"/>
              </a:buClr>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accent1"/>
              </a:buClr>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accent1"/>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该方法对语料数量、质量、分类器的设计有较大依赖，人力与时间成本较高，因而无监督的新词发现方法更具实际意义，是当前研究热点。</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393718" y="1128628"/>
            <a:ext cx="11261109" cy="499624"/>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目前，中文新词发现方法主要分为</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有监督的新词发现方法</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无监督的新词发现方法</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p:cNvSpPr/>
          <p:nvPr/>
        </p:nvSpPr>
        <p:spPr>
          <a:xfrm>
            <a:off x="1250577" y="2929600"/>
            <a:ext cx="9614648" cy="1240548"/>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250577" y="4799969"/>
            <a:ext cx="9614648" cy="1073882"/>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相关研究</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93718" y="849186"/>
            <a:ext cx="11261109" cy="499624"/>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无监督的新词发现方法</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图示 1"/>
          <p:cNvGraphicFramePr/>
          <p:nvPr/>
        </p:nvGraphicFramePr>
        <p:xfrm>
          <a:off x="606986" y="1526241"/>
          <a:ext cx="10857005" cy="518322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8" name="组合 7"/>
          <p:cNvGrpSpPr/>
          <p:nvPr/>
        </p:nvGrpSpPr>
        <p:grpSpPr>
          <a:xfrm>
            <a:off x="8528714" y="3230585"/>
            <a:ext cx="3525097" cy="705970"/>
            <a:chOff x="9001250" y="2858414"/>
            <a:chExt cx="3290815" cy="1098643"/>
          </a:xfrm>
        </p:grpSpPr>
        <p:sp>
          <p:nvSpPr>
            <p:cNvPr id="7" name="云形 6"/>
            <p:cNvSpPr/>
            <p:nvPr/>
          </p:nvSpPr>
          <p:spPr>
            <a:xfrm>
              <a:off x="9001250" y="2858414"/>
              <a:ext cx="3290815" cy="1098643"/>
            </a:xfrm>
            <a:prstGeom prst="cloud">
              <a:avLst/>
            </a:prstGeom>
            <a:ln>
              <a:solidFill>
                <a:srgbClr val="4A6D9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文本框 5"/>
            <p:cNvSpPr txBox="1"/>
            <p:nvPr/>
          </p:nvSpPr>
          <p:spPr>
            <a:xfrm>
              <a:off x="9240940" y="3008146"/>
              <a:ext cx="2956447" cy="777232"/>
            </a:xfrm>
            <a:prstGeom prst="rect">
              <a:avLst/>
            </a:prstGeom>
            <a:noFill/>
            <a:ln>
              <a:noFill/>
            </a:ln>
          </p:spPr>
          <p:txBody>
            <a:bodyPr wrap="square">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词频、</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互信息</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改进互信息</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、邻接</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熵</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置信度</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18" y="148536"/>
            <a:ext cx="1851789" cy="523220"/>
          </a:xfrm>
          <a:prstGeom prst="rect">
            <a:avLst/>
          </a:prstGeom>
        </p:spPr>
        <p:txBody>
          <a:bodyPr wrap="none">
            <a:spAutoFit/>
          </a:bodyPr>
          <a:lstStyle/>
          <a:p>
            <a:r>
              <a:rPr lang="zh-CN" altLang="en-US"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相关研究</a:t>
            </a:r>
            <a:endParaRPr lang="zh-CN" sz="2800" b="1" spc="45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endParaRPr>
          </a:p>
        </p:txBody>
      </p:sp>
      <p:sp>
        <p:nvSpPr>
          <p:cNvPr id="5" name="矩形 4"/>
          <p:cNvSpPr/>
          <p:nvPr/>
        </p:nvSpPr>
        <p:spPr>
          <a:xfrm>
            <a:off x="0" y="0"/>
            <a:ext cx="276161" cy="718019"/>
          </a:xfrm>
          <a:prstGeom prst="rect">
            <a:avLst/>
          </a:prstGeom>
          <a:solidFill>
            <a:srgbClr val="4A6D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93718" y="1016637"/>
            <a:ext cx="11382778" cy="961289"/>
          </a:xfrm>
          <a:prstGeom prst="rect">
            <a:avLst/>
          </a:prstGeom>
          <a:noFill/>
        </p:spPr>
        <p:txBody>
          <a:bodyPr wrap="square">
            <a:spAutoFit/>
          </a:bodyPr>
          <a:lstStyle/>
          <a:p>
            <a:pPr marL="342900" indent="-342900" algn="just">
              <a:lnSpc>
                <a:spcPct val="150000"/>
              </a:lnSpc>
              <a:buClr>
                <a:schemeClr val="accent1"/>
              </a:buClr>
              <a:buFont typeface="Wingdings" panose="05000000000000000000" pitchFamily="2" charset="2"/>
              <a:buChar char="n"/>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文本的嵌入表示涵盖更有效的语义及句法信息，</a:t>
            </a:r>
            <a:r>
              <a:rPr lang="zh-CN" altLang="zh-CN" sz="1800" dirty="0">
                <a:effectLst/>
                <a:ea typeface="微软雅黑" panose="020B0503020204020204" pitchFamily="34" charset="-122"/>
                <a:cs typeface="Times New Roman" panose="02020603050405020304" pitchFamily="18" charset="0"/>
              </a:rPr>
              <a:t>同一个单词分离出来的字词单元嵌入表示具有相当高的相似性，</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近年来利用</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文本嵌入</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实现新词发现的研究不断涌现。</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378602" y="2436456"/>
            <a:ext cx="7449494" cy="2634183"/>
          </a:xfrm>
          <a:prstGeom prst="rect">
            <a:avLst/>
          </a:prstGeom>
          <a:noFill/>
        </p:spPr>
        <p:txBody>
          <a:bodyPr wrap="square">
            <a:spAutoFit/>
          </a:bodyPr>
          <a:lstStyle/>
          <a:p>
            <a:pPr marL="742950" marR="0" lvl="1" indent="-285750" algn="just" defTabSz="914400" rtl="0" eaLnBrk="1" fontAlgn="auto" latinLnBrk="0" hangingPunct="1">
              <a:lnSpc>
                <a:spcPct val="150000"/>
              </a:lnSpc>
              <a:spcBef>
                <a:spcPts val="0"/>
              </a:spcBef>
              <a:spcAft>
                <a:spcPts val="0"/>
              </a:spcAft>
              <a:buClr>
                <a:srgbClr val="4472C4"/>
              </a:buClr>
              <a:buSzTx/>
              <a:buFont typeface="Wingdings" panose="05000000000000000000" pitchFamily="2" charset="2"/>
              <a:buChar char="p"/>
              <a:defRPr/>
            </a:pP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Zhang</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等人在</a:t>
            </a:r>
            <a:r>
              <a:rPr kumimoji="0" lang="zh-CN"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统计特征</a:t>
            </a:r>
            <a:r>
              <a:rPr kumimoji="0" lang="zh-CN" altLang="en-US"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点互信息</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信息熵</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基础上加入经</a:t>
            </a:r>
            <a:r>
              <a:rPr kumimoji="0" lang="en-US"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word2vec</a:t>
            </a:r>
            <a:r>
              <a:rPr kumimoji="0" lang="zh-CN"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训练得的字</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词向量，构建弱成词串集合进行词串过滤，在社交媒体语料分词实验中取得了较高的准确率</a:t>
            </a:r>
            <a:endParaRPr kumimoji="0" lang="en-US" altLang="zh-CN" sz="16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just" defTabSz="914400" rtl="0" eaLnBrk="1" fontAlgn="auto" latinLnBrk="0" hangingPunct="1">
              <a:lnSpc>
                <a:spcPct val="150000"/>
              </a:lnSpc>
              <a:spcBef>
                <a:spcPts val="0"/>
              </a:spcBef>
              <a:spcAft>
                <a:spcPts val="0"/>
              </a:spcAft>
              <a:buClr>
                <a:srgbClr val="4472C4"/>
              </a:buClr>
              <a:buSzTx/>
              <a:buFont typeface="Wingdings" panose="05000000000000000000" pitchFamily="2" charset="2"/>
              <a:buChar char="p"/>
              <a:defRPr/>
            </a:pP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Qian</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等人基于</a:t>
            </a:r>
            <a:r>
              <a:rPr kumimoji="0" lang="en-US"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N-gram</a:t>
            </a:r>
            <a:r>
              <a:rPr kumimoji="0" lang="zh-CN"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算法</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挖掘频繁词串，并对经</a:t>
            </a:r>
            <a:r>
              <a:rPr kumimoji="0" lang="en-US"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word2vec</a:t>
            </a:r>
            <a:r>
              <a:rPr kumimoji="0" lang="zh-CN"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嵌入的词串向量剪枝实现新词发现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just" defTabSz="914400" rtl="0" eaLnBrk="1" fontAlgn="auto" latinLnBrk="0" hangingPunct="1">
              <a:lnSpc>
                <a:spcPct val="150000"/>
              </a:lnSpc>
              <a:spcBef>
                <a:spcPts val="0"/>
              </a:spcBef>
              <a:spcAft>
                <a:spcPts val="0"/>
              </a:spcAft>
              <a:buClr>
                <a:srgbClr val="4472C4"/>
              </a:buClr>
              <a:buSzTx/>
              <a:buFont typeface="Wingdings" panose="05000000000000000000" pitchFamily="2" charset="2"/>
              <a:buChar char="p"/>
              <a:defRPr/>
            </a:pP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Zhao</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等人基于</a:t>
            </a:r>
            <a:r>
              <a:rPr kumimoji="0" lang="zh-CN"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依存句法分析</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a:t>
            </a:r>
            <a:r>
              <a:rPr kumimoji="0" lang="en-US"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TF-IDF</a:t>
            </a:r>
            <a:r>
              <a:rPr kumimoji="0" lang="zh-CN" altLang="zh-CN" sz="16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值</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构建领域句法词典，通过使用领域句法词典，结合经</a:t>
            </a:r>
            <a:r>
              <a:rPr kumimoji="0" lang="en-US"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word2vec</a:t>
            </a:r>
            <a:r>
              <a:rPr kumimoji="0" lang="zh-CN" altLang="zh-CN" sz="16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r>
              <a:rPr kumimoji="0" lang="zh-CN"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训练得的词向量实现领域新词发现</a:t>
            </a:r>
            <a:endParaRPr kumimoji="0" lang="en-US" altLang="zh-CN" sz="16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8845216" y="5133039"/>
            <a:ext cx="2390640" cy="338554"/>
          </a:xfrm>
          <a:prstGeom prst="rect">
            <a:avLst/>
          </a:prstGeom>
          <a:noFill/>
        </p:spPr>
        <p:txBody>
          <a:bodyPr wrap="square">
            <a:spAutoFit/>
          </a:bodyPr>
          <a:lstStyle/>
          <a:p>
            <a:r>
              <a:rPr kumimoji="0" lang="en-US" altLang="zh-CN" sz="16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word2vec</a:t>
            </a:r>
            <a:r>
              <a:rPr kumimoji="0" lang="zh-CN" altLang="en-US" sz="16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词向量</a:t>
            </a:r>
            <a:r>
              <a:rPr kumimoji="0" lang="zh-CN" altLang="zh-CN" sz="16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lang="zh-CN" altLang="en-US" sz="1600" dirty="0"/>
          </a:p>
        </p:txBody>
      </p:sp>
      <p:pic>
        <p:nvPicPr>
          <p:cNvPr id="12" name="图片 11"/>
          <p:cNvPicPr>
            <a:picLocks noChangeAspect="1"/>
          </p:cNvPicPr>
          <p:nvPr/>
        </p:nvPicPr>
        <p:blipFill>
          <a:blip r:embed="rId1"/>
          <a:stretch>
            <a:fillRect/>
          </a:stretch>
        </p:blipFill>
        <p:spPr>
          <a:xfrm>
            <a:off x="8088652" y="2305569"/>
            <a:ext cx="3533298" cy="2773328"/>
          </a:xfrm>
          <a:prstGeom prst="rect">
            <a:avLst/>
          </a:prstGeom>
        </p:spPr>
      </p:pic>
      <p:sp>
        <p:nvSpPr>
          <p:cNvPr id="8" name="文本框 7"/>
          <p:cNvSpPr txBox="1"/>
          <p:nvPr/>
        </p:nvSpPr>
        <p:spPr>
          <a:xfrm>
            <a:off x="393719" y="5814020"/>
            <a:ext cx="10719516" cy="400110"/>
          </a:xfrm>
          <a:prstGeom prst="rect">
            <a:avLst/>
          </a:prstGeom>
          <a:noFill/>
        </p:spPr>
        <p:txBody>
          <a:bodyPr wrap="square">
            <a:spAutoFit/>
          </a:bodyPr>
          <a:lstStyle/>
          <a:p>
            <a:pPr marL="342900" indent="-342900">
              <a:buClr>
                <a:schemeClr val="accent1"/>
              </a:buClr>
              <a:buFont typeface="Wingdings" panose="05000000000000000000" pitchFamily="2" charset="2"/>
              <a:buChar char="n"/>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在互信息、信息熵、</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N-gram</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模型等基础上利用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word2vec</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词向量模型进行新词发现</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FILL_FORE_SCHEMECOLOR_INDEX" val="13"/>
  <p:tag name="KSO_WM_UNIT_FILL_TYPE" val="1"/>
  <p:tag name="KSO_WM_UNIT_TEXT_FILL_FORE_SCHEMECOLOR_INDEX" val="14"/>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1"/>
  <p:tag name="KSO_WM_UNIT_ID" val="custom20204371_6*l_h_i*1_1_1"/>
</p:tagLst>
</file>

<file path=ppt/tags/tag2.xml><?xml version="1.0" encoding="utf-8"?>
<p:tagLst xmlns:p="http://schemas.openxmlformats.org/presentationml/2006/main">
  <p:tag name="KSO_WM_UNIT_FILL_FORE_SCHEMECOLOR_INDEX" val="13"/>
  <p:tag name="KSO_WM_UNIT_FILL_TYPE" val="1"/>
  <p:tag name="KSO_WM_UNIT_TEXT_FILL_FORE_SCHEMECOLOR_INDEX" val="14"/>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1"/>
  <p:tag name="KSO_WM_UNIT_ID" val="custom20204371_6*l_h_i*1_1_1"/>
</p:tagLst>
</file>

<file path=ppt/tags/tag3.xml><?xml version="1.0" encoding="utf-8"?>
<p:tagLst xmlns:p="http://schemas.openxmlformats.org/presentationml/2006/main">
  <p:tag name="KSO_WM_UNIT_FILL_FORE_SCHEMECOLOR_INDEX" val="13"/>
  <p:tag name="KSO_WM_UNIT_FILL_TYPE" val="1"/>
  <p:tag name="KSO_WM_UNIT_TEXT_FILL_FORE_SCHEMECOLOR_INDEX" val="14"/>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1"/>
  <p:tag name="KSO_WM_UNIT_ID" val="custom20204371_6*l_h_i*1_1_1"/>
</p:tagLst>
</file>

<file path=ppt/tags/tag4.xml><?xml version="1.0" encoding="utf-8"?>
<p:tagLst xmlns:p="http://schemas.openxmlformats.org/presentationml/2006/main">
  <p:tag name="KSO_WM_UNIT_FILL_FORE_SCHEMECOLOR_INDEX" val="13"/>
  <p:tag name="KSO_WM_UNIT_FILL_TYPE" val="1"/>
  <p:tag name="KSO_WM_UNIT_TEXT_FILL_FORE_SCHEMECOLOR_INDEX" val="14"/>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1"/>
  <p:tag name="KSO_WM_UNIT_ID" val="custom20204371_6*l_h_i*1_1_1"/>
</p:tagLst>
</file>

<file path=ppt/tags/tag5.xml><?xml version="1.0" encoding="utf-8"?>
<p:tagLst xmlns:p="http://schemas.openxmlformats.org/presentationml/2006/main">
  <p:tag name="KSO_WM_UNIT_FILL_FORE_SCHEMECOLOR_INDEX" val="13"/>
  <p:tag name="KSO_WM_UNIT_FILL_TYPE" val="1"/>
  <p:tag name="KSO_WM_UNIT_TEXT_FILL_FORE_SCHEMECOLOR_INDEX" val="14"/>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1"/>
  <p:tag name="KSO_WM_UNIT_ID" val="custom20204371_6*l_h_i*1_1_1"/>
</p:tagLst>
</file>

<file path=ppt/tags/tag6.xml><?xml version="1.0" encoding="utf-8"?>
<p:tagLst xmlns:p="http://schemas.openxmlformats.org/presentationml/2006/main">
  <p:tag name="KSO_WPP_MARK_KEY" val="6f5e6283-4b98-4ac7-8eff-99987b64eb93"/>
  <p:tag name="COMMONDATA" val="eyJoZGlkIjoiMzRiNjA2YzU1MjMxNTU0N2UyNGM5MmNmZjliYjJhMjAifQ=="/>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9564</Words>
  <Application>WPS 演示</Application>
  <PresentationFormat>宽屏</PresentationFormat>
  <Paragraphs>708</Paragraphs>
  <Slides>28</Slides>
  <Notes>19</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幻灯片标题</vt:lpstr>
      </vt:variant>
      <vt:variant>
        <vt:i4>28</vt:i4>
      </vt:variant>
      <vt:variant>
        <vt:lpstr>自定义放映</vt:lpstr>
      </vt:variant>
      <vt:variant>
        <vt:i4>2</vt:i4>
      </vt:variant>
    </vt:vector>
  </HeadingPairs>
  <TitlesOfParts>
    <vt:vector size="49" baseType="lpstr">
      <vt:lpstr>Arial</vt:lpstr>
      <vt:lpstr>宋体</vt:lpstr>
      <vt:lpstr>Wingdings</vt:lpstr>
      <vt:lpstr>inpin heiti</vt:lpstr>
      <vt:lpstr>微软雅黑</vt:lpstr>
      <vt:lpstr>Arial Black</vt:lpstr>
      <vt:lpstr>Calibri</vt:lpstr>
      <vt:lpstr>Arial</vt:lpstr>
      <vt:lpstr>思源黑体 CN Heavy</vt:lpstr>
      <vt:lpstr>黑体</vt:lpstr>
      <vt:lpstr>Times New Roman</vt:lpstr>
      <vt:lpstr>等线</vt:lpstr>
      <vt:lpstr>Arial Unicode MS</vt:lpstr>
      <vt:lpstr>等线 Light</vt:lpstr>
      <vt:lpstr>Cambria Math</vt:lpstr>
      <vt:lpstr>3_自定义设计方案</vt:lpstr>
      <vt:lpstr>2_自定义设计方案</vt: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lpstr>自定义放映 2</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张毅</dc:creator>
  <cp:lastModifiedBy>Christine</cp:lastModifiedBy>
  <cp:revision>623</cp:revision>
  <dcterms:created xsi:type="dcterms:W3CDTF">2023-07-12T02:25:00Z</dcterms:created>
  <dcterms:modified xsi:type="dcterms:W3CDTF">2023-07-12T02:55:37Z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2052-11.1.0.14309</vt:lpwstr>
  </property>
</Properties>
</file>